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embeddings/Microsoft_Excel_Worksheet.xlsx" ContentType="application/vnd.openxmlformats-officedocument.spreadsheetml.sheet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3422" r:id="rId2"/>
    <p:sldId id="273" r:id="rId3"/>
    <p:sldId id="3415" r:id="rId4"/>
    <p:sldId id="3416" r:id="rId5"/>
    <p:sldId id="3413" r:id="rId6"/>
    <p:sldId id="316" r:id="rId7"/>
    <p:sldId id="3408" r:id="rId8"/>
    <p:sldId id="3409" r:id="rId9"/>
    <p:sldId id="3406" r:id="rId10"/>
    <p:sldId id="3420" r:id="rId11"/>
    <p:sldId id="3425" r:id="rId12"/>
    <p:sldId id="3426" r:id="rId13"/>
    <p:sldId id="3424" r:id="rId14"/>
    <p:sldId id="281" r:id="rId15"/>
    <p:sldId id="3423" r:id="rId16"/>
  </p:sldIdLst>
  <p:sldSz cx="12192000" cy="6858000"/>
  <p:notesSz cx="6858000" cy="9144000"/>
  <p:embeddedFontLst>
    <p:embeddedFont>
      <p:font typeface="Futura Std Book" panose="020B0802020204020204" charset="0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588A"/>
    <a:srgbClr val="85A4C2"/>
    <a:srgbClr val="EAEAEA"/>
    <a:srgbClr val="FFFFF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87765" autoAdjust="0"/>
  </p:normalViewPr>
  <p:slideViewPr>
    <p:cSldViewPr snapToGrid="0">
      <p:cViewPr varScale="1">
        <p:scale>
          <a:sx n="100" d="100"/>
          <a:sy n="100" d="100"/>
        </p:scale>
        <p:origin x="930" y="78"/>
      </p:cViewPr>
      <p:guideLst>
        <p:guide orient="horz" pos="26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142122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1133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33644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Service</c:v>
                </c:pt>
              </c:strCache>
            </c:strRef>
          </c:tx>
          <c:spPr>
            <a:solidFill>
              <a:srgbClr val="00588A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300</c:v>
                </c:pt>
                <c:pt idx="1">
                  <c:v>400</c:v>
                </c:pt>
                <c:pt idx="2">
                  <c:v>500</c:v>
                </c:pt>
                <c:pt idx="3">
                  <c:v>600</c:v>
                </c:pt>
                <c:pt idx="4">
                  <c:v>700</c:v>
                </c:pt>
                <c:pt idx="5">
                  <c:v>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47-4EB7-B4C3-1CE4AAFA13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SoftWare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300</c:v>
                </c:pt>
                <c:pt idx="1">
                  <c:v>350</c:v>
                </c:pt>
                <c:pt idx="2">
                  <c:v>400</c:v>
                </c:pt>
                <c:pt idx="3">
                  <c:v>450</c:v>
                </c:pt>
                <c:pt idx="4">
                  <c:v>500</c:v>
                </c:pt>
                <c:pt idx="5">
                  <c:v>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47-4EB7-B4C3-1CE4AAFA13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HardWare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200</c:v>
                </c:pt>
                <c:pt idx="1">
                  <c:v>250</c:v>
                </c:pt>
                <c:pt idx="2">
                  <c:v>350</c:v>
                </c:pt>
                <c:pt idx="3">
                  <c:v>400</c:v>
                </c:pt>
                <c:pt idx="4">
                  <c:v>450</c:v>
                </c:pt>
                <c:pt idx="5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47-4EB7-B4C3-1CE4AAFA13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6194560"/>
        <c:axId val="144155200"/>
      </c:barChart>
      <c:catAx>
        <c:axId val="56194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4155200"/>
        <c:crosses val="autoZero"/>
        <c:auto val="1"/>
        <c:lblAlgn val="ctr"/>
        <c:lblOffset val="100"/>
        <c:noMultiLvlLbl val="0"/>
      </c:catAx>
      <c:valAx>
        <c:axId val="1441552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194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ko-KR" sz="1200"/>
              <a:t>&lt; </a:t>
            </a:r>
            <a:r>
              <a:rPr lang="ko-KR" altLang="en-US" sz="1200"/>
              <a:t>고령자 인구 비율 </a:t>
            </a:r>
            <a:r>
              <a:rPr lang="en-US" altLang="ko-KR" sz="1200"/>
              <a:t>&gt;</a:t>
            </a:r>
            <a:endParaRPr lang="ko-KR" altLang="en-US" sz="1200"/>
          </a:p>
        </c:rich>
      </c:tx>
      <c:overlay val="0"/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65세 미만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1-E2DC-449A-B616-AD1643B4548D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  <c:pt idx="0">
                  <c:v>1970</c:v>
                </c:pt>
                <c:pt idx="1">
                  <c:v>2000</c:v>
                </c:pt>
                <c:pt idx="2">
                  <c:v>2010</c:v>
                </c:pt>
                <c:pt idx="3">
                  <c:v>2018</c:v>
                </c:pt>
                <c:pt idx="4">
                  <c:v>2030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96.3</c:v>
                </c:pt>
                <c:pt idx="1">
                  <c:v>94.1</c:v>
                </c:pt>
                <c:pt idx="2">
                  <c:v>88.2</c:v>
                </c:pt>
                <c:pt idx="3">
                  <c:v>85</c:v>
                </c:pt>
                <c:pt idx="4">
                  <c:v>75.7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DC-449A-B616-AD1643B454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65세 이상</c:v>
                </c:pt>
              </c:strCache>
            </c:strRef>
          </c:tx>
          <c:spPr>
            <a:solidFill>
              <a:srgbClr val="00588A"/>
            </a:solidFill>
            <a:ln>
              <a:solidFill>
                <a:srgbClr val="00588A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1970</c:v>
                </c:pt>
                <c:pt idx="1">
                  <c:v>2000</c:v>
                </c:pt>
                <c:pt idx="2">
                  <c:v>2010</c:v>
                </c:pt>
                <c:pt idx="3">
                  <c:v>2018</c:v>
                </c:pt>
                <c:pt idx="4">
                  <c:v>2030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3.3</c:v>
                </c:pt>
                <c:pt idx="1">
                  <c:v>5.0999999999999996</c:v>
                </c:pt>
                <c:pt idx="2">
                  <c:v>11.8</c:v>
                </c:pt>
                <c:pt idx="3">
                  <c:v>15</c:v>
                </c:pt>
                <c:pt idx="4">
                  <c:v>24.3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2DC-449A-B616-AD1643B45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8930176"/>
        <c:axId val="38379520"/>
      </c:barChart>
      <c:catAx>
        <c:axId val="178930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379520"/>
        <c:crosses val="autoZero"/>
        <c:auto val="1"/>
        <c:lblAlgn val="ctr"/>
        <c:lblOffset val="100"/>
        <c:noMultiLvlLbl val="0"/>
      </c:catAx>
      <c:valAx>
        <c:axId val="38379520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8930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ko-KR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시스템 구축률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국내</c:v>
                </c:pt>
                <c:pt idx="1">
                  <c:v>해외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92</c:v>
                </c:pt>
                <c:pt idx="1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08-4313-A1A5-861D6F8C8A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데이터 교류율</c:v>
                </c:pt>
              </c:strCache>
            </c:strRef>
          </c:tx>
          <c:spPr>
            <a:solidFill>
              <a:srgbClr val="00588A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국내</c:v>
                </c:pt>
                <c:pt idx="1">
                  <c:v>해외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2"/>
                <c:pt idx="0">
                  <c:v>1</c:v>
                </c:pt>
                <c:pt idx="1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08-4313-A1A5-861D6F8C8A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986816"/>
        <c:axId val="144157504"/>
      </c:barChart>
      <c:catAx>
        <c:axId val="16598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4157504"/>
        <c:crosses val="autoZero"/>
        <c:auto val="1"/>
        <c:lblAlgn val="ctr"/>
        <c:lblOffset val="100"/>
        <c:noMultiLvlLbl val="0"/>
      </c:catAx>
      <c:valAx>
        <c:axId val="144157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598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10580025906205823"/>
          <c:y val="0.87604114888982787"/>
          <c:w val="0.79542058332637677"/>
          <c:h val="9.71721387256414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ko-KR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130604667485816"/>
          <c:y val="3.2750908708776082E-2"/>
          <c:w val="0.76068806634672448"/>
          <c:h val="0.851937525707529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수도권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의료인력 수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1"/>
                <c:pt idx="0">
                  <c:v>59329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DD-42D5-81BC-2A07759DC1C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비수도권</c:v>
                </c:pt>
              </c:strCache>
            </c:strRef>
          </c:tx>
          <c:spPr>
            <a:solidFill>
              <a:srgbClr val="00588A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의료인력 수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1"/>
                <c:pt idx="0">
                  <c:v>51147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DD-42D5-81BC-2A07759DC1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3"/>
        <c:overlap val="-67"/>
        <c:axId val="166227456"/>
        <c:axId val="138553600"/>
      </c:barChart>
      <c:catAx>
        <c:axId val="1662274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8553600"/>
        <c:crosses val="autoZero"/>
        <c:auto val="1"/>
        <c:lblAlgn val="ctr"/>
        <c:lblOffset val="100"/>
        <c:noMultiLvlLbl val="0"/>
      </c:catAx>
      <c:valAx>
        <c:axId val="138553600"/>
        <c:scaling>
          <c:orientation val="minMax"/>
          <c:max val="7500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6227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315340950047595"/>
          <c:y val="0.90515775235929041"/>
          <c:w val="0.58970495495588271"/>
          <c:h val="7.84667932863215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2700"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662209-42D6-41BA-9FA7-6FAE2447B73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516C2EB-E881-4B1E-8E45-9693EFFDC817}">
      <dgm:prSet phldrT="[텍스트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pPr latinLnBrk="1"/>
          <a:r>
            <a:rPr lang="ko-KR" altLang="en-US" sz="1600" b="1">
              <a:solidFill>
                <a:schemeClr val="tx1"/>
              </a:solidFill>
            </a:rPr>
            <a:t>암 진단</a:t>
          </a:r>
          <a:endParaRPr lang="en-US" altLang="ko-KR" sz="1600" b="1" dirty="0">
            <a:solidFill>
              <a:schemeClr val="tx1"/>
            </a:solidFill>
          </a:endParaRPr>
        </a:p>
        <a:p>
          <a:pPr latinLnBrk="1"/>
          <a:r>
            <a:rPr lang="ko-KR" altLang="en-US" sz="1600" b="1">
              <a:solidFill>
                <a:schemeClr val="tx1"/>
              </a:solidFill>
            </a:rPr>
            <a:t>키트 판매</a:t>
          </a:r>
          <a:endParaRPr lang="ko-KR" altLang="en-US" sz="1600" b="1" dirty="0">
            <a:solidFill>
              <a:schemeClr val="tx1"/>
            </a:solidFill>
          </a:endParaRPr>
        </a:p>
      </dgm:t>
    </dgm:pt>
    <dgm:pt modelId="{7052862B-FDF5-4F69-B0A2-1EC92D42CB6F}" type="parTrans" cxnId="{7CCF3698-2C93-417A-80BB-A6CB60A32186}">
      <dgm:prSet/>
      <dgm:spPr/>
      <dgm:t>
        <a:bodyPr/>
        <a:lstStyle/>
        <a:p>
          <a:pPr latinLnBrk="1"/>
          <a:endParaRPr lang="ko-KR" altLang="en-US"/>
        </a:p>
      </dgm:t>
    </dgm:pt>
    <dgm:pt modelId="{ED55498D-7613-4C94-8395-FC2753D7F757}" type="sibTrans" cxnId="{7CCF3698-2C93-417A-80BB-A6CB60A32186}">
      <dgm:prSet/>
      <dgm:spPr/>
      <dgm:t>
        <a:bodyPr/>
        <a:lstStyle/>
        <a:p>
          <a:pPr latinLnBrk="1"/>
          <a:endParaRPr lang="ko-KR" altLang="en-US"/>
        </a:p>
      </dgm:t>
    </dgm:pt>
    <dgm:pt modelId="{43FD9F65-39C2-4124-9616-CC0288CDE1D4}">
      <dgm:prSet phldrT="[텍스트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pPr latinLnBrk="1"/>
          <a:r>
            <a:rPr lang="ko-KR" altLang="en-US" sz="1600" b="1" dirty="0">
              <a:solidFill>
                <a:schemeClr val="tx1"/>
              </a:solidFill>
            </a:rPr>
            <a:t>구강 세포 추출</a:t>
          </a:r>
        </a:p>
      </dgm:t>
    </dgm:pt>
    <dgm:pt modelId="{8FFDFBC3-5A87-488D-831E-C1F26883AA37}" type="parTrans" cxnId="{354DEDA6-6EF4-4089-ABA3-973AF7CD9745}">
      <dgm:prSet/>
      <dgm:spPr/>
      <dgm:t>
        <a:bodyPr/>
        <a:lstStyle/>
        <a:p>
          <a:pPr latinLnBrk="1"/>
          <a:endParaRPr lang="ko-KR" altLang="en-US"/>
        </a:p>
      </dgm:t>
    </dgm:pt>
    <dgm:pt modelId="{C8EDF1A6-2D87-490E-BDCB-5FDC7D9231BF}" type="sibTrans" cxnId="{354DEDA6-6EF4-4089-ABA3-973AF7CD9745}">
      <dgm:prSet/>
      <dgm:spPr/>
      <dgm:t>
        <a:bodyPr/>
        <a:lstStyle/>
        <a:p>
          <a:pPr latinLnBrk="1"/>
          <a:endParaRPr lang="ko-KR" altLang="en-US"/>
        </a:p>
      </dgm:t>
    </dgm:pt>
    <dgm:pt modelId="{1E08CE06-D2FC-4CB0-9137-32AEF81DB561}">
      <dgm:prSet phldrT="[텍스트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pPr latinLnBrk="1"/>
          <a:r>
            <a:rPr lang="ko-KR" altLang="en-US" sz="1600" b="1" dirty="0">
              <a:solidFill>
                <a:schemeClr val="tx1"/>
              </a:solidFill>
            </a:rPr>
            <a:t>스마트 </a:t>
          </a:r>
          <a:r>
            <a:rPr lang="ko-KR" altLang="en-US" sz="1600" b="1" dirty="0" err="1">
              <a:solidFill>
                <a:schemeClr val="tx1"/>
              </a:solidFill>
            </a:rPr>
            <a:t>폰을</a:t>
          </a:r>
          <a:r>
            <a:rPr lang="ko-KR" altLang="en-US" sz="1600" b="1" dirty="0">
              <a:solidFill>
                <a:schemeClr val="tx1"/>
              </a:solidFill>
            </a:rPr>
            <a:t> 이용한 세포 이미지 촬영</a:t>
          </a:r>
        </a:p>
      </dgm:t>
    </dgm:pt>
    <dgm:pt modelId="{41F476A0-EA07-442D-BA73-F5B870BC2C6F}" type="parTrans" cxnId="{086377AE-11B9-4B80-A46A-F9FB996CC0B8}">
      <dgm:prSet/>
      <dgm:spPr/>
      <dgm:t>
        <a:bodyPr/>
        <a:lstStyle/>
        <a:p>
          <a:pPr latinLnBrk="1"/>
          <a:endParaRPr lang="ko-KR" altLang="en-US"/>
        </a:p>
      </dgm:t>
    </dgm:pt>
    <dgm:pt modelId="{37B17BF7-7D57-45E7-AF3E-8792768CB71B}" type="sibTrans" cxnId="{086377AE-11B9-4B80-A46A-F9FB996CC0B8}">
      <dgm:prSet/>
      <dgm:spPr/>
      <dgm:t>
        <a:bodyPr/>
        <a:lstStyle/>
        <a:p>
          <a:pPr latinLnBrk="1"/>
          <a:endParaRPr lang="ko-KR" altLang="en-US"/>
        </a:p>
      </dgm:t>
    </dgm:pt>
    <dgm:pt modelId="{2283C55B-D7C3-4090-B194-0D3A0C8B0CF3}">
      <dgm:prSet phldrT="[텍스트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accent1">
              <a:lumMod val="20000"/>
              <a:lumOff val="80000"/>
            </a:schemeClr>
          </a:solidFill>
        </a:ln>
      </dgm:spPr>
      <dgm:t>
        <a:bodyPr/>
        <a:lstStyle/>
        <a:p>
          <a:pPr latinLnBrk="1"/>
          <a:r>
            <a:rPr lang="ko-KR" altLang="en-US" sz="1600" b="1">
              <a:solidFill>
                <a:schemeClr val="tx1"/>
              </a:solidFill>
            </a:rPr>
            <a:t>암 발병율 예측</a:t>
          </a:r>
          <a:endParaRPr lang="ko-KR" altLang="en-US" sz="1600" b="1" dirty="0">
            <a:solidFill>
              <a:schemeClr val="tx1"/>
            </a:solidFill>
          </a:endParaRPr>
        </a:p>
      </dgm:t>
    </dgm:pt>
    <dgm:pt modelId="{1E3A359E-E95F-4B68-AC50-2AC01A99DC70}" type="parTrans" cxnId="{FE81160E-8536-421D-AD83-BBA9999C4E8C}">
      <dgm:prSet/>
      <dgm:spPr/>
      <dgm:t>
        <a:bodyPr/>
        <a:lstStyle/>
        <a:p>
          <a:pPr latinLnBrk="1"/>
          <a:endParaRPr lang="ko-KR" altLang="en-US"/>
        </a:p>
      </dgm:t>
    </dgm:pt>
    <dgm:pt modelId="{477E89CD-D5D2-4256-9631-616238AF7267}" type="sibTrans" cxnId="{FE81160E-8536-421D-AD83-BBA9999C4E8C}">
      <dgm:prSet/>
      <dgm:spPr/>
      <dgm:t>
        <a:bodyPr/>
        <a:lstStyle/>
        <a:p>
          <a:pPr latinLnBrk="1"/>
          <a:endParaRPr lang="ko-KR" altLang="en-US"/>
        </a:p>
      </dgm:t>
    </dgm:pt>
    <dgm:pt modelId="{AB86BAFC-16D2-4CCA-BA64-4BBD6B10B721}" type="pres">
      <dgm:prSet presAssocID="{4E662209-42D6-41BA-9FA7-6FAE2447B734}" presName="Name0" presStyleCnt="0">
        <dgm:presLayoutVars>
          <dgm:dir/>
          <dgm:resizeHandles val="exact"/>
        </dgm:presLayoutVars>
      </dgm:prSet>
      <dgm:spPr/>
    </dgm:pt>
    <dgm:pt modelId="{A8C6B5BA-9876-462F-86AE-A00398FEFD89}" type="pres">
      <dgm:prSet presAssocID="{3516C2EB-E881-4B1E-8E45-9693EFFDC817}" presName="node" presStyleLbl="node1" presStyleIdx="0" presStyleCnt="4">
        <dgm:presLayoutVars>
          <dgm:bulletEnabled val="1"/>
        </dgm:presLayoutVars>
      </dgm:prSet>
      <dgm:spPr/>
    </dgm:pt>
    <dgm:pt modelId="{7456FE8C-FF74-4E45-B5D4-75F2634DDD8F}" type="pres">
      <dgm:prSet presAssocID="{ED55498D-7613-4C94-8395-FC2753D7F757}" presName="sibTrans" presStyleLbl="sibTrans2D1" presStyleIdx="0" presStyleCnt="3"/>
      <dgm:spPr/>
    </dgm:pt>
    <dgm:pt modelId="{36040560-79AA-40C3-8201-FBCCC0F6747E}" type="pres">
      <dgm:prSet presAssocID="{ED55498D-7613-4C94-8395-FC2753D7F757}" presName="connectorText" presStyleLbl="sibTrans2D1" presStyleIdx="0" presStyleCnt="3"/>
      <dgm:spPr/>
    </dgm:pt>
    <dgm:pt modelId="{66B9E366-B734-475D-B5B1-1D319B3EEB66}" type="pres">
      <dgm:prSet presAssocID="{43FD9F65-39C2-4124-9616-CC0288CDE1D4}" presName="node" presStyleLbl="node1" presStyleIdx="1" presStyleCnt="4">
        <dgm:presLayoutVars>
          <dgm:bulletEnabled val="1"/>
        </dgm:presLayoutVars>
      </dgm:prSet>
      <dgm:spPr/>
    </dgm:pt>
    <dgm:pt modelId="{76C5922B-F2A4-4B79-9B44-4D305A8CD224}" type="pres">
      <dgm:prSet presAssocID="{C8EDF1A6-2D87-490E-BDCB-5FDC7D9231BF}" presName="sibTrans" presStyleLbl="sibTrans2D1" presStyleIdx="1" presStyleCnt="3"/>
      <dgm:spPr/>
    </dgm:pt>
    <dgm:pt modelId="{F33C2141-CF2C-45D3-A410-0C3E80E65059}" type="pres">
      <dgm:prSet presAssocID="{C8EDF1A6-2D87-490E-BDCB-5FDC7D9231BF}" presName="connectorText" presStyleLbl="sibTrans2D1" presStyleIdx="1" presStyleCnt="3"/>
      <dgm:spPr/>
    </dgm:pt>
    <dgm:pt modelId="{16E1C214-C913-4DF0-94DC-C49A105D5520}" type="pres">
      <dgm:prSet presAssocID="{1E08CE06-D2FC-4CB0-9137-32AEF81DB561}" presName="node" presStyleLbl="node1" presStyleIdx="2" presStyleCnt="4">
        <dgm:presLayoutVars>
          <dgm:bulletEnabled val="1"/>
        </dgm:presLayoutVars>
      </dgm:prSet>
      <dgm:spPr/>
    </dgm:pt>
    <dgm:pt modelId="{90F74CF9-1433-4150-BD65-FDC914352558}" type="pres">
      <dgm:prSet presAssocID="{37B17BF7-7D57-45E7-AF3E-8792768CB71B}" presName="sibTrans" presStyleLbl="sibTrans2D1" presStyleIdx="2" presStyleCnt="3"/>
      <dgm:spPr/>
    </dgm:pt>
    <dgm:pt modelId="{766CE253-2150-460A-9959-CF82AF74CA1E}" type="pres">
      <dgm:prSet presAssocID="{37B17BF7-7D57-45E7-AF3E-8792768CB71B}" presName="connectorText" presStyleLbl="sibTrans2D1" presStyleIdx="2" presStyleCnt="3"/>
      <dgm:spPr/>
    </dgm:pt>
    <dgm:pt modelId="{783D8FEB-E4D0-4347-8445-ACF940F3B6C6}" type="pres">
      <dgm:prSet presAssocID="{2283C55B-D7C3-4090-B194-0D3A0C8B0CF3}" presName="node" presStyleLbl="node1" presStyleIdx="3" presStyleCnt="4">
        <dgm:presLayoutVars>
          <dgm:bulletEnabled val="1"/>
        </dgm:presLayoutVars>
      </dgm:prSet>
      <dgm:spPr/>
    </dgm:pt>
  </dgm:ptLst>
  <dgm:cxnLst>
    <dgm:cxn modelId="{8F4B2A07-97FD-40FC-B4C5-03E08421C103}" type="presOf" srcId="{ED55498D-7613-4C94-8395-FC2753D7F757}" destId="{7456FE8C-FF74-4E45-B5D4-75F2634DDD8F}" srcOrd="0" destOrd="0" presId="urn:microsoft.com/office/officeart/2005/8/layout/process1"/>
    <dgm:cxn modelId="{FE81160E-8536-421D-AD83-BBA9999C4E8C}" srcId="{4E662209-42D6-41BA-9FA7-6FAE2447B734}" destId="{2283C55B-D7C3-4090-B194-0D3A0C8B0CF3}" srcOrd="3" destOrd="0" parTransId="{1E3A359E-E95F-4B68-AC50-2AC01A99DC70}" sibTransId="{477E89CD-D5D2-4256-9631-616238AF7267}"/>
    <dgm:cxn modelId="{DAF43C14-7E54-4712-A385-244F3737BB8C}" type="presOf" srcId="{ED55498D-7613-4C94-8395-FC2753D7F757}" destId="{36040560-79AA-40C3-8201-FBCCC0F6747E}" srcOrd="1" destOrd="0" presId="urn:microsoft.com/office/officeart/2005/8/layout/process1"/>
    <dgm:cxn modelId="{000DEC2F-6D08-4EF8-A5E2-07A6BD774248}" type="presOf" srcId="{1E08CE06-D2FC-4CB0-9137-32AEF81DB561}" destId="{16E1C214-C913-4DF0-94DC-C49A105D5520}" srcOrd="0" destOrd="0" presId="urn:microsoft.com/office/officeart/2005/8/layout/process1"/>
    <dgm:cxn modelId="{BC0E2838-908E-4AB3-A3AA-AA91539286A7}" type="presOf" srcId="{C8EDF1A6-2D87-490E-BDCB-5FDC7D9231BF}" destId="{F33C2141-CF2C-45D3-A410-0C3E80E65059}" srcOrd="1" destOrd="0" presId="urn:microsoft.com/office/officeart/2005/8/layout/process1"/>
    <dgm:cxn modelId="{10EE0062-2D9B-4B9A-82B9-6063097E289B}" type="presOf" srcId="{43FD9F65-39C2-4124-9616-CC0288CDE1D4}" destId="{66B9E366-B734-475D-B5B1-1D319B3EEB66}" srcOrd="0" destOrd="0" presId="urn:microsoft.com/office/officeart/2005/8/layout/process1"/>
    <dgm:cxn modelId="{2A8E1968-4144-4AB5-AC61-1254F023CE16}" type="presOf" srcId="{37B17BF7-7D57-45E7-AF3E-8792768CB71B}" destId="{766CE253-2150-460A-9959-CF82AF74CA1E}" srcOrd="1" destOrd="0" presId="urn:microsoft.com/office/officeart/2005/8/layout/process1"/>
    <dgm:cxn modelId="{57FE0269-AA4E-4148-A85D-170BB04CCC50}" type="presOf" srcId="{2283C55B-D7C3-4090-B194-0D3A0C8B0CF3}" destId="{783D8FEB-E4D0-4347-8445-ACF940F3B6C6}" srcOrd="0" destOrd="0" presId="urn:microsoft.com/office/officeart/2005/8/layout/process1"/>
    <dgm:cxn modelId="{2391504D-892D-4DF0-AAFE-0F9354AA632A}" type="presOf" srcId="{3516C2EB-E881-4B1E-8E45-9693EFFDC817}" destId="{A8C6B5BA-9876-462F-86AE-A00398FEFD89}" srcOrd="0" destOrd="0" presId="urn:microsoft.com/office/officeart/2005/8/layout/process1"/>
    <dgm:cxn modelId="{7CCF3698-2C93-417A-80BB-A6CB60A32186}" srcId="{4E662209-42D6-41BA-9FA7-6FAE2447B734}" destId="{3516C2EB-E881-4B1E-8E45-9693EFFDC817}" srcOrd="0" destOrd="0" parTransId="{7052862B-FDF5-4F69-B0A2-1EC92D42CB6F}" sibTransId="{ED55498D-7613-4C94-8395-FC2753D7F757}"/>
    <dgm:cxn modelId="{354DEDA6-6EF4-4089-ABA3-973AF7CD9745}" srcId="{4E662209-42D6-41BA-9FA7-6FAE2447B734}" destId="{43FD9F65-39C2-4124-9616-CC0288CDE1D4}" srcOrd="1" destOrd="0" parTransId="{8FFDFBC3-5A87-488D-831E-C1F26883AA37}" sibTransId="{C8EDF1A6-2D87-490E-BDCB-5FDC7D9231BF}"/>
    <dgm:cxn modelId="{086377AE-11B9-4B80-A46A-F9FB996CC0B8}" srcId="{4E662209-42D6-41BA-9FA7-6FAE2447B734}" destId="{1E08CE06-D2FC-4CB0-9137-32AEF81DB561}" srcOrd="2" destOrd="0" parTransId="{41F476A0-EA07-442D-BA73-F5B870BC2C6F}" sibTransId="{37B17BF7-7D57-45E7-AF3E-8792768CB71B}"/>
    <dgm:cxn modelId="{6A7519BD-3808-4ED4-9F28-04511356841A}" type="presOf" srcId="{37B17BF7-7D57-45E7-AF3E-8792768CB71B}" destId="{90F74CF9-1433-4150-BD65-FDC914352558}" srcOrd="0" destOrd="0" presId="urn:microsoft.com/office/officeart/2005/8/layout/process1"/>
    <dgm:cxn modelId="{EA6141DF-88BA-4963-A11A-C3E547C93AD0}" type="presOf" srcId="{C8EDF1A6-2D87-490E-BDCB-5FDC7D9231BF}" destId="{76C5922B-F2A4-4B79-9B44-4D305A8CD224}" srcOrd="0" destOrd="0" presId="urn:microsoft.com/office/officeart/2005/8/layout/process1"/>
    <dgm:cxn modelId="{03B473F1-8AE8-432B-8344-9C4EA6331756}" type="presOf" srcId="{4E662209-42D6-41BA-9FA7-6FAE2447B734}" destId="{AB86BAFC-16D2-4CCA-BA64-4BBD6B10B721}" srcOrd="0" destOrd="0" presId="urn:microsoft.com/office/officeart/2005/8/layout/process1"/>
    <dgm:cxn modelId="{BF3C0DBA-8999-4994-9271-DBAE0A3C1D50}" type="presParOf" srcId="{AB86BAFC-16D2-4CCA-BA64-4BBD6B10B721}" destId="{A8C6B5BA-9876-462F-86AE-A00398FEFD89}" srcOrd="0" destOrd="0" presId="urn:microsoft.com/office/officeart/2005/8/layout/process1"/>
    <dgm:cxn modelId="{49D41F2D-3166-4209-9B3D-FA4C6BE2602B}" type="presParOf" srcId="{AB86BAFC-16D2-4CCA-BA64-4BBD6B10B721}" destId="{7456FE8C-FF74-4E45-B5D4-75F2634DDD8F}" srcOrd="1" destOrd="0" presId="urn:microsoft.com/office/officeart/2005/8/layout/process1"/>
    <dgm:cxn modelId="{76A54061-AFFE-4A3F-BFA6-FE54DA1E0676}" type="presParOf" srcId="{7456FE8C-FF74-4E45-B5D4-75F2634DDD8F}" destId="{36040560-79AA-40C3-8201-FBCCC0F6747E}" srcOrd="0" destOrd="0" presId="urn:microsoft.com/office/officeart/2005/8/layout/process1"/>
    <dgm:cxn modelId="{7D1B4A0C-C36E-4393-B8F6-1FFDD0D0CC77}" type="presParOf" srcId="{AB86BAFC-16D2-4CCA-BA64-4BBD6B10B721}" destId="{66B9E366-B734-475D-B5B1-1D319B3EEB66}" srcOrd="2" destOrd="0" presId="urn:microsoft.com/office/officeart/2005/8/layout/process1"/>
    <dgm:cxn modelId="{81FC2ACC-E8CD-4E0B-B065-557E1A5EA90E}" type="presParOf" srcId="{AB86BAFC-16D2-4CCA-BA64-4BBD6B10B721}" destId="{76C5922B-F2A4-4B79-9B44-4D305A8CD224}" srcOrd="3" destOrd="0" presId="urn:microsoft.com/office/officeart/2005/8/layout/process1"/>
    <dgm:cxn modelId="{A0AA4224-0F50-4AA8-A19A-F1CC2A73257C}" type="presParOf" srcId="{76C5922B-F2A4-4B79-9B44-4D305A8CD224}" destId="{F33C2141-CF2C-45D3-A410-0C3E80E65059}" srcOrd="0" destOrd="0" presId="urn:microsoft.com/office/officeart/2005/8/layout/process1"/>
    <dgm:cxn modelId="{2DACD96C-4C6B-492D-B6D3-320D99F83B0B}" type="presParOf" srcId="{AB86BAFC-16D2-4CCA-BA64-4BBD6B10B721}" destId="{16E1C214-C913-4DF0-94DC-C49A105D5520}" srcOrd="4" destOrd="0" presId="urn:microsoft.com/office/officeart/2005/8/layout/process1"/>
    <dgm:cxn modelId="{CD7F9F5A-48ED-4739-9678-1C032E09DE82}" type="presParOf" srcId="{AB86BAFC-16D2-4CCA-BA64-4BBD6B10B721}" destId="{90F74CF9-1433-4150-BD65-FDC914352558}" srcOrd="5" destOrd="0" presId="urn:microsoft.com/office/officeart/2005/8/layout/process1"/>
    <dgm:cxn modelId="{7ACEB300-2FB3-411A-BC9D-E083924B0A56}" type="presParOf" srcId="{90F74CF9-1433-4150-BD65-FDC914352558}" destId="{766CE253-2150-460A-9959-CF82AF74CA1E}" srcOrd="0" destOrd="0" presId="urn:microsoft.com/office/officeart/2005/8/layout/process1"/>
    <dgm:cxn modelId="{224FAA5A-07F6-4DA1-9E09-A82F2E5870E8}" type="presParOf" srcId="{AB86BAFC-16D2-4CCA-BA64-4BBD6B10B721}" destId="{783D8FEB-E4D0-4347-8445-ACF940F3B6C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C6B5BA-9876-462F-86AE-A00398FEFD89}">
      <dsp:nvSpPr>
        <dsp:cNvPr id="0" name=""/>
        <dsp:cNvSpPr/>
      </dsp:nvSpPr>
      <dsp:spPr>
        <a:xfrm>
          <a:off x="4551" y="990688"/>
          <a:ext cx="1989858" cy="119391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>
              <a:solidFill>
                <a:schemeClr val="tx1"/>
              </a:solidFill>
            </a:rPr>
            <a:t>암 진단</a:t>
          </a:r>
          <a:endParaRPr lang="en-US" altLang="ko-KR" sz="1600" b="1" kern="1200" dirty="0">
            <a:solidFill>
              <a:schemeClr val="tx1"/>
            </a:solidFill>
          </a:endParaRP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>
              <a:solidFill>
                <a:schemeClr val="tx1"/>
              </a:solidFill>
            </a:rPr>
            <a:t>키트 판매</a:t>
          </a:r>
          <a:endParaRPr lang="ko-KR" altLang="en-US" sz="1600" b="1" kern="1200" dirty="0">
            <a:solidFill>
              <a:schemeClr val="tx1"/>
            </a:solidFill>
          </a:endParaRPr>
        </a:p>
      </dsp:txBody>
      <dsp:txXfrm>
        <a:off x="39520" y="1025657"/>
        <a:ext cx="1919920" cy="1123976"/>
      </dsp:txXfrm>
    </dsp:sp>
    <dsp:sp modelId="{7456FE8C-FF74-4E45-B5D4-75F2634DDD8F}">
      <dsp:nvSpPr>
        <dsp:cNvPr id="0" name=""/>
        <dsp:cNvSpPr/>
      </dsp:nvSpPr>
      <dsp:spPr>
        <a:xfrm>
          <a:off x="2193394" y="1340903"/>
          <a:ext cx="421849" cy="493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2193394" y="1439600"/>
        <a:ext cx="295294" cy="296090"/>
      </dsp:txXfrm>
    </dsp:sp>
    <dsp:sp modelId="{66B9E366-B734-475D-B5B1-1D319B3EEB66}">
      <dsp:nvSpPr>
        <dsp:cNvPr id="0" name=""/>
        <dsp:cNvSpPr/>
      </dsp:nvSpPr>
      <dsp:spPr>
        <a:xfrm>
          <a:off x="2790352" y="990688"/>
          <a:ext cx="1989858" cy="119391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>
              <a:solidFill>
                <a:schemeClr val="tx1"/>
              </a:solidFill>
            </a:rPr>
            <a:t>구강 세포 추출</a:t>
          </a:r>
        </a:p>
      </dsp:txBody>
      <dsp:txXfrm>
        <a:off x="2825321" y="1025657"/>
        <a:ext cx="1919920" cy="1123976"/>
      </dsp:txXfrm>
    </dsp:sp>
    <dsp:sp modelId="{76C5922B-F2A4-4B79-9B44-4D305A8CD224}">
      <dsp:nvSpPr>
        <dsp:cNvPr id="0" name=""/>
        <dsp:cNvSpPr/>
      </dsp:nvSpPr>
      <dsp:spPr>
        <a:xfrm>
          <a:off x="4979196" y="1340903"/>
          <a:ext cx="421849" cy="493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4979196" y="1439600"/>
        <a:ext cx="295294" cy="296090"/>
      </dsp:txXfrm>
    </dsp:sp>
    <dsp:sp modelId="{16E1C214-C913-4DF0-94DC-C49A105D5520}">
      <dsp:nvSpPr>
        <dsp:cNvPr id="0" name=""/>
        <dsp:cNvSpPr/>
      </dsp:nvSpPr>
      <dsp:spPr>
        <a:xfrm>
          <a:off x="5576153" y="990688"/>
          <a:ext cx="1989858" cy="119391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>
              <a:solidFill>
                <a:schemeClr val="tx1"/>
              </a:solidFill>
            </a:rPr>
            <a:t>스마트 </a:t>
          </a:r>
          <a:r>
            <a:rPr lang="ko-KR" altLang="en-US" sz="1600" b="1" kern="1200" dirty="0" err="1">
              <a:solidFill>
                <a:schemeClr val="tx1"/>
              </a:solidFill>
            </a:rPr>
            <a:t>폰을</a:t>
          </a:r>
          <a:r>
            <a:rPr lang="ko-KR" altLang="en-US" sz="1600" b="1" kern="1200" dirty="0">
              <a:solidFill>
                <a:schemeClr val="tx1"/>
              </a:solidFill>
            </a:rPr>
            <a:t> 이용한 세포 이미지 촬영</a:t>
          </a:r>
        </a:p>
      </dsp:txBody>
      <dsp:txXfrm>
        <a:off x="5611122" y="1025657"/>
        <a:ext cx="1919920" cy="1123976"/>
      </dsp:txXfrm>
    </dsp:sp>
    <dsp:sp modelId="{90F74CF9-1433-4150-BD65-FDC914352558}">
      <dsp:nvSpPr>
        <dsp:cNvPr id="0" name=""/>
        <dsp:cNvSpPr/>
      </dsp:nvSpPr>
      <dsp:spPr>
        <a:xfrm>
          <a:off x="7764997" y="1340903"/>
          <a:ext cx="421849" cy="493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7764997" y="1439600"/>
        <a:ext cx="295294" cy="296090"/>
      </dsp:txXfrm>
    </dsp:sp>
    <dsp:sp modelId="{783D8FEB-E4D0-4347-8445-ACF940F3B6C6}">
      <dsp:nvSpPr>
        <dsp:cNvPr id="0" name=""/>
        <dsp:cNvSpPr/>
      </dsp:nvSpPr>
      <dsp:spPr>
        <a:xfrm>
          <a:off x="8361954" y="990688"/>
          <a:ext cx="1989858" cy="119391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>
              <a:solidFill>
                <a:schemeClr val="tx1"/>
              </a:solidFill>
            </a:rPr>
            <a:t>암 발병율 예측</a:t>
          </a:r>
          <a:endParaRPr lang="ko-KR" altLang="en-US" sz="1600" b="1" kern="1200" dirty="0">
            <a:solidFill>
              <a:schemeClr val="tx1"/>
            </a:solidFill>
          </a:endParaRPr>
        </a:p>
      </dsp:txBody>
      <dsp:txXfrm>
        <a:off x="8396923" y="1025657"/>
        <a:ext cx="1919920" cy="1123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07A18-9D95-4545-B167-A27A533D40A3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6B1F6-CEE9-41AE-9709-BFF0FC3BC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53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12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웹페이지와 어플리케이션에 이용자들이 자유롭게 의학 정보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검진 결과에 대해서 질문을 올리고 이에 대한 답변은 검증된 전문의들이 처리해주는 건강 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Q&amp;A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게시판을 생성할 계획입니다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이용자들은 병원까지 가지 않더라도 보다 세부적인 건강 진단을 받을 수 있습니다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여기에서 그치지 않고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지속적인 고객 데이터 수집을 통해 보다 정확하게 질병을 예측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판단하는 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의사를 개발하는 계획도 가지고 있습니다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169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마지막으로 이용자들이 세포 이미지만으로 암을 자가 진단할 수 있는 서비스도 계획했습니다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 암을 진단하는 데는 많은 시간과 비용이 소요됩니다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저희는 이미 데이터 분석 과정에서 세포 이미지 데이터로 암을 진단하는 분류 모델을 생성했습니다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분류모델을 제공한다면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이용자들은 단순히 자신의 구강 세포 이미지를 업로드하는 것만으로 암을 진단할 수 있을 것입니다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169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의료 데이터를 분석하는 것은 처음이기 때문에</a:t>
            </a:r>
            <a:r>
              <a:rPr lang="en-US" altLang="ko-KR"/>
              <a:t>,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3169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고령화는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년대 초부터 진행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의학 기술의 발달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영양 개선 등이 복합적으로 작용해 빠르게 진행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수준의 고령화 속도면 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2030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 중 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명은 고령자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한편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지금까지는 무병장수 기원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앞으로는 유병장수 기다리는 시대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vl="0"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개인의 건강을 관리하는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헬스케어 꾸준히 성장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서비스가 가장 큰 증가폭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고령인구가 앞으로도 증가하는 동시에 헬스케어 산업도 지속적으로 성장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하기 때문에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국내 헬스케어 시장에 진입한다면 새로운 수익을 창출해낼 것이라 판단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067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fontAlgn="base" latinLnBrk="1"/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헬스케어 산업 현황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대기업 위주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자사 제품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일부 기관에만 제공 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대중성 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의료정보 전산화 비율은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병원 간 공유는 낮음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의료선택권 제한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제한된 헬스케어 서비스 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공유체계 미흡 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개선 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통합 의료정보 시스템 제공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601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fontAlgn="base" latinLnBrk="1"/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 서비스 제공 현황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의사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53%,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의료기관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47%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수도권에 집중 분포 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지역 의료격차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언제 어디서나 이용 가능한 의료 서비스가 필요할 것이라 판단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60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 latinLnBrk="1"/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누구나 그리고 언제 어디서나 이용 가능한 통합 진단 서비스를 위해서는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부족한 의료 시설과 의료 인력을 보완할 수 있는 수준의 정확도를 가지는 질병 진단 및 예측 서비스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건강검진 데이터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 진단을 위한 세포 이미지 데이터를 분석</a:t>
            </a:r>
          </a:p>
          <a:p>
            <a:pPr lvl="0" fontAlgn="base" latinLnBrk="1"/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그래프와 상관분석으로 전체 데이터의 분포와 변수간의 연관성 파악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건강검진 데이터에서 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주요 질병 영향인자를 파악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 모델 생성해 주요 변수 확인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세포 이미지 데이터에서 암 발병 영향인자 파악 발병 여부 판단 모델 생성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주요 질병 유무로 세포 이미지 데이터가 없어도 암을 진단하는 모델 생성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110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분석결과는 다음과 같다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탐색적 분석으로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성별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지역별로 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질병 발병률을 살펴본 결과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40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이상 이상 연령대에서 당뇨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신부전 급증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연령대 고려 질병 사전 예측 및 진단 서비스 개발 필요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548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fontAlgn="base" latinLnBrk="1"/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주요 질병이 암에 미치는 영향 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질병 보유 수에 따라서 암 발병 확률도 높아짐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중에서도 당뇨가 암에 가장 큰 영향 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5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주요 질병 관리 중요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당뇨 가장중요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83660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fontAlgn="base" latinLnBrk="1"/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주요 질병 여부에 따라 암 발병 판단하는 모델 중 분류 정확도 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93%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로지스틱 회귀분석 채택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로지스틱은 결과를 확률로 출력 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활용해 질병 여부로 암 발병 여부를 확률적으로 나타내주는 모델 생성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169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분석한 결과들을 토대로 저희의 목적의 부합하는 개선방안은 다음과 같습니다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웹페이지나 모바일 어플리케이션으로 환자의 건강검진 결과를 입력받으면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토대로 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주요 질병 유무를 판단해줍니다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질병 유무를 바탕으로 암 발병 확률을 예측해주고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거주지 인근 병원의 정보까지 안내해주는 종합 건강 검진 서비스 개발할 것입니다</a:t>
            </a:r>
            <a:r>
              <a:rPr lang="en-US" altLang="ko-KR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169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543C5-218E-4B68-A882-AD56415BF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954444-D041-48E5-BA20-1B6334B8E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8F6B8-5CC5-4DF4-8488-ED3388570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6AA961-8B28-4691-A5F8-9311E149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A34743-41A2-4947-ABF0-AEF7860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3977C-1C3E-409D-974C-179200D4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0100E-C437-4F04-BE7E-290FC16A4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C5E75-7A9D-4917-A50B-600F55D2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0E3A09-B74E-4B2E-8802-75AA44A7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D3532-9DB8-46F9-977A-981FD50C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4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CDDCDC-E78E-4A8E-A7AE-2B36137119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45A6CA-3997-42C9-A6E8-EDC97A2F8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4F358E-BCB3-4FE3-897E-127C5BD5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640B3E-83EC-4E37-8785-E43B3CC3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B933C-5ED8-43BD-BE17-EF4934DE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453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BEB1F-84AC-4F2B-9651-AD081A0B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81687B-0C05-46B9-8DFB-475DE1E56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E425A-79A5-4D64-B561-768B7E3F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888AC9-72EC-4238-BA2A-B2F50799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4C7B95-A435-4511-B1DC-8E31C795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7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2B0E3-3BCA-48C8-A775-3CCD7E51B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37377C-2623-4B8D-8886-F23F329EB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5144B-E412-45AF-BC43-1CBCA0FF6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0C5A7-5FCF-4181-B540-E1AE7550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471AC4-F507-4A1A-A8F9-AB9E1A07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7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38C8C-5C28-48B6-ACA3-C350FD34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2E9F-DED8-46D6-9843-D4FDAAF82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E5485C-E5A7-451E-A9C5-C532C983E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2CB392-E0FA-4ED3-B89D-680D1146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920B74-7A3A-4F31-B6F7-C066118A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034526-4B78-476C-9C5F-6EFF09DA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7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D78F2-F69E-47B7-8675-5F4E055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D9B8D1-C516-4ED5-B689-C155F1C1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D3AFC0-C5A6-43D5-8D8A-C2F5A7A4A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6E22B4-932D-4574-A06F-E1F42791C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A0EDA7-1E0B-4A08-94E6-9DB8D839A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049D3B-CA17-4E3E-9302-FB7EABE8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13AA4C-5816-4321-9764-61CC0B0E8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9CB39D-2EB4-4EFF-8358-5CDC5C67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77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4CBD0-85A0-4032-BDEB-FA301D2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A247E7-0794-46C8-9F43-697D46065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F885BF-C0E0-4D96-95EF-5E0E75AD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DA4450-D209-47E6-BD09-781256EAD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92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69AA34-B0BF-4DCE-8EA3-F702E537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E7FFC6-2E13-479F-AB40-ADC020E83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24C0E8-1421-4BB9-8E53-20E2F25A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423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5F064-FE09-4E13-8787-7BED601C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C45BC6-DB5E-4F44-9AE5-D9000F3C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59417D-584D-45B5-A8AC-A16F8D929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00B31C-C793-46BF-8E11-8C2201EA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2A8504-FC72-45AE-83FC-405E79E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232639-720F-4AF7-9CE2-58C54EE9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8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72C4C-C6AF-4161-8E5F-8B57868F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9366F1-7902-44CE-BC67-57A5970EC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0A83EA-E41C-4F95-BEB0-6B142D685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2DA1A4-7534-44FF-8F3F-836DA313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33678-29A5-4C84-8695-D7E4E1E0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52AE85-0014-4B29-A96C-6FBFA573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50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382C84-8385-46D6-A237-11691A34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243F6F-8D1C-402B-9FD9-4A45410D2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CCBC38-E46D-45CD-B4F4-FB7940433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DB7C-6749-465C-9106-5FF71F2C3744}" type="datetimeFigureOut">
              <a:rPr lang="ko-KR" altLang="en-US" smtClean="0"/>
              <a:t>2019-05-24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853C4F-8B3E-4C66-BDA5-0D21ABD9A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965FF-765F-4043-B85A-0CBACBA2E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36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1.xml"/><Relationship Id="rId11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hanbin-moon.github.io/posCare/posCare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사람, 가장, 그룹, 사람들이(가) 표시된 사진&#10;&#10;자동 생성된 설명">
            <a:extLst>
              <a:ext uri="{FF2B5EF4-FFF2-40B4-BE49-F238E27FC236}">
                <a16:creationId xmlns:a16="http://schemas.microsoft.com/office/drawing/2014/main" id="{ABB5CEE4-ACAB-4753-98C9-31E590CC3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3969"/>
            <a:ext cx="12192000" cy="81319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7226F9-CBBE-47BE-9116-67C1BC965B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>
                  <a:alpha val="43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5F69D-1923-4F89-872C-0F6C58DE8983}"/>
              </a:ext>
            </a:extLst>
          </p:cNvPr>
          <p:cNvSpPr txBox="1"/>
          <p:nvPr/>
        </p:nvSpPr>
        <p:spPr>
          <a:xfrm>
            <a:off x="356235" y="729912"/>
            <a:ext cx="92481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Futura Std Book" panose="020B0802020204020204" pitchFamily="34" charset="0"/>
              </a:rPr>
              <a:t>세대별 맞춤형 </a:t>
            </a:r>
            <a:r>
              <a:rPr lang="ko-KR" altLang="en-US" sz="3200" b="1" dirty="0" err="1">
                <a:solidFill>
                  <a:schemeClr val="accent1">
                    <a:lumMod val="75000"/>
                  </a:schemeClr>
                </a:solidFill>
                <a:latin typeface="Futura Std Book" panose="020B0802020204020204" pitchFamily="34" charset="0"/>
              </a:rPr>
              <a:t>헬스케어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200" b="1">
                <a:solidFill>
                  <a:schemeClr val="accent1">
                    <a:lumMod val="75000"/>
                  </a:schemeClr>
                </a:solidFill>
                <a:latin typeface="Futura Std Book" panose="020B0802020204020204" pitchFamily="34" charset="0"/>
              </a:rPr>
              <a:t>서비스 개발 및</a:t>
            </a:r>
            <a:endParaRPr lang="en-US" altLang="ko-KR" sz="3200" b="1" dirty="0">
              <a:solidFill>
                <a:schemeClr val="accent1">
                  <a:lumMod val="75000"/>
                </a:schemeClr>
              </a:solidFill>
              <a:latin typeface="Futura Std Book" panose="020B0802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Futura Std Book" panose="020B0802020204020204" pitchFamily="34" charset="0"/>
              </a:rPr>
              <a:t>제공을 통한 새로운 수익 창출 </a:t>
            </a:r>
            <a:endParaRPr lang="en-US" altLang="ko-KR" sz="3200" b="1" dirty="0">
              <a:solidFill>
                <a:schemeClr val="accent1">
                  <a:lumMod val="75000"/>
                </a:schemeClr>
              </a:solidFill>
              <a:latin typeface="Futura Std Book" panose="020B0802020204020204" pitchFamily="34" charset="0"/>
            </a:endParaRPr>
          </a:p>
          <a:p>
            <a:endParaRPr lang="en-US" altLang="ko-KR" sz="3200" b="1" dirty="0">
              <a:solidFill>
                <a:schemeClr val="accent1">
                  <a:lumMod val="75000"/>
                </a:schemeClr>
              </a:solidFill>
              <a:latin typeface="Futura Std Book" panose="020B08020202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235" y="207633"/>
            <a:ext cx="30890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</a:rPr>
              <a:t>반 </a:t>
            </a:r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</a:rPr>
              <a:t>조 </a:t>
            </a:r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</a:rPr>
              <a:t>POSCARE</a:t>
            </a:r>
          </a:p>
        </p:txBody>
      </p:sp>
    </p:spTree>
    <p:extLst>
      <p:ext uri="{BB962C8B-B14F-4D97-AF65-F5344CB8AC3E}">
        <p14:creationId xmlns:p14="http://schemas.microsoft.com/office/powerpoint/2010/main" val="2528132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70D8A9-D40F-427E-AFA0-4F35BB4B950A}"/>
              </a:ext>
            </a:extLst>
          </p:cNvPr>
          <p:cNvSpPr/>
          <p:nvPr/>
        </p:nvSpPr>
        <p:spPr>
          <a:xfrm>
            <a:off x="1047184" y="1208820"/>
            <a:ext cx="10079525" cy="6177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b="1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-298" y="627278"/>
            <a:ext cx="11133354" cy="9525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629" y="13449"/>
            <a:ext cx="1068371" cy="768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0B89F9-2F04-4C10-BE97-3D6DD7896B96}"/>
              </a:ext>
            </a:extLst>
          </p:cNvPr>
          <p:cNvSpPr/>
          <p:nvPr/>
        </p:nvSpPr>
        <p:spPr>
          <a:xfrm>
            <a:off x="0" y="13450"/>
            <a:ext cx="8922328" cy="58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05 </a:t>
            </a:r>
            <a:r>
              <a:rPr lang="ko-KR" altLang="en-US" sz="28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개선방안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BD1C4-2DFC-4B6B-B29E-511B61B063E4}"/>
              </a:ext>
            </a:extLst>
          </p:cNvPr>
          <p:cNvSpPr txBox="1"/>
          <p:nvPr/>
        </p:nvSpPr>
        <p:spPr>
          <a:xfrm>
            <a:off x="573739" y="917535"/>
            <a:ext cx="1039027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2000" b="1" dirty="0"/>
              <a:t>사용자 친화적인 웹 페이지와 </a:t>
            </a:r>
            <a:r>
              <a:rPr lang="ko-KR" altLang="en-US" sz="2000" b="1" dirty="0" err="1"/>
              <a:t>모바일</a:t>
            </a:r>
            <a:r>
              <a:rPr lang="ko-KR" altLang="en-US" sz="2000" b="1" dirty="0"/>
              <a:t> 어플리케이션을 만들어 빠르고 저렴한 비용으로 건강 진단 제공</a:t>
            </a:r>
            <a:endParaRPr lang="en-US" altLang="ko-KR" sz="2000" b="1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/>
              <a:t>신체정보를 입력하면 </a:t>
            </a:r>
            <a:r>
              <a:rPr lang="en-US" altLang="ko-KR" dirty="0"/>
              <a:t>5</a:t>
            </a:r>
            <a:r>
              <a:rPr lang="ko-KR" altLang="en-US" dirty="0"/>
              <a:t>대 질병과 암 발병 확률을 제공</a:t>
            </a:r>
            <a:endParaRPr lang="en-US" altLang="ko-KR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/>
              <a:t>웹 사이트에서 해당 질병을 치료하는 고객의 거주지 주변 병원 추천 서비스 제공</a:t>
            </a:r>
            <a:endParaRPr lang="en-US" altLang="ko-KR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878" y="3017742"/>
            <a:ext cx="1846625" cy="271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9589932" y="5916827"/>
            <a:ext cx="2695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 err="1"/>
              <a:t>모바일</a:t>
            </a:r>
            <a:r>
              <a:rPr lang="ko-KR" altLang="en-US" sz="1600" dirty="0"/>
              <a:t> 어플리케이션</a:t>
            </a:r>
            <a:r>
              <a:rPr lang="en-US" altLang="ko-KR" sz="1600" dirty="0"/>
              <a:t>]</a:t>
            </a:r>
            <a:endParaRPr lang="ko-KR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823761" y="5934802"/>
            <a:ext cx="173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웹 페이지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36" y="3128766"/>
            <a:ext cx="3526602" cy="2493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06178" y="3041133"/>
            <a:ext cx="1053020" cy="36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나이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39178" y="3858641"/>
            <a:ext cx="1472337" cy="6035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질병 예측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806177" y="3491721"/>
            <a:ext cx="1053020" cy="36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키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06178" y="3953135"/>
            <a:ext cx="1053020" cy="36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몸무게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806175" y="4421565"/>
            <a:ext cx="1053020" cy="36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혈압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806178" y="4881659"/>
            <a:ext cx="1053020" cy="36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식전혈당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806176" y="5351252"/>
            <a:ext cx="1053020" cy="36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콜레스테롤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739178" y="4643386"/>
            <a:ext cx="1472337" cy="605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0000FF"/>
                </a:solidFill>
              </a:rPr>
              <a:t>암 발병 확률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810576" y="5781346"/>
            <a:ext cx="1053020" cy="36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추가 정보</a:t>
            </a:r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1863596" y="5248579"/>
            <a:ext cx="875582" cy="8996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859195" y="3025560"/>
            <a:ext cx="879983" cy="83308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21326" y="2511440"/>
            <a:ext cx="1577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</a:t>
            </a:r>
            <a:r>
              <a:rPr lang="ko-KR" altLang="en-US" sz="1600" b="1" dirty="0"/>
              <a:t>정보입력</a:t>
            </a:r>
            <a:r>
              <a:rPr lang="en-US" altLang="ko-KR" sz="1600" b="1" dirty="0"/>
              <a:t>]</a:t>
            </a:r>
            <a:endParaRPr lang="ko-KR" altLang="en-US" sz="1600" b="1" dirty="0"/>
          </a:p>
        </p:txBody>
      </p:sp>
      <p:sp>
        <p:nvSpPr>
          <p:cNvPr id="87" name="오른쪽 화살표 86"/>
          <p:cNvSpPr/>
          <p:nvPr/>
        </p:nvSpPr>
        <p:spPr>
          <a:xfrm>
            <a:off x="4545622" y="4320055"/>
            <a:ext cx="896815" cy="46843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062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70D8A9-D40F-427E-AFA0-4F35BB4B950A}"/>
              </a:ext>
            </a:extLst>
          </p:cNvPr>
          <p:cNvSpPr/>
          <p:nvPr/>
        </p:nvSpPr>
        <p:spPr>
          <a:xfrm>
            <a:off x="1047184" y="1208820"/>
            <a:ext cx="10079525" cy="6177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b="1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-298" y="627278"/>
            <a:ext cx="11133354" cy="9525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629" y="13449"/>
            <a:ext cx="1068371" cy="768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0B89F9-2F04-4C10-BE97-3D6DD7896B96}"/>
              </a:ext>
            </a:extLst>
          </p:cNvPr>
          <p:cNvSpPr/>
          <p:nvPr/>
        </p:nvSpPr>
        <p:spPr>
          <a:xfrm>
            <a:off x="0" y="13450"/>
            <a:ext cx="8922328" cy="58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05 </a:t>
            </a:r>
            <a:r>
              <a:rPr lang="ko-KR" altLang="en-US" sz="28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개선방안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82A02B-3467-488B-A899-61D48607ED13}"/>
              </a:ext>
            </a:extLst>
          </p:cNvPr>
          <p:cNvSpPr txBox="1"/>
          <p:nvPr/>
        </p:nvSpPr>
        <p:spPr>
          <a:xfrm>
            <a:off x="528385" y="886758"/>
            <a:ext cx="1074420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2000" b="1" dirty="0"/>
              <a:t>건강 진단 결과를 바탕으로 전문의사들과 온라인 상담 제공</a:t>
            </a:r>
            <a:endParaRPr lang="en-US" altLang="ko-KR" sz="2000" b="1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/>
              <a:t>검증된 전문의사들에게 답변을 얻을 수 있는 </a:t>
            </a:r>
            <a:r>
              <a:rPr lang="ko-KR" altLang="en-US" dirty="0" err="1"/>
              <a:t>모바일</a:t>
            </a:r>
            <a:r>
              <a:rPr lang="ko-KR" altLang="en-US" dirty="0"/>
              <a:t> 어플리케이션과 웹 페이지의 </a:t>
            </a:r>
            <a:r>
              <a:rPr lang="en-US" altLang="ko-KR" dirty="0"/>
              <a:t>Q&amp;A </a:t>
            </a:r>
            <a:r>
              <a:rPr lang="ko-KR" altLang="en-US" dirty="0"/>
              <a:t>게시판 서비스 제공</a:t>
            </a:r>
            <a:endParaRPr lang="en-US" altLang="ko-KR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/>
              <a:t>지속적인 고객 데이터 수집을 통한 </a:t>
            </a:r>
            <a:r>
              <a:rPr lang="en-US" altLang="ko-KR" dirty="0"/>
              <a:t>AI </a:t>
            </a:r>
            <a:r>
              <a:rPr lang="ko-KR" altLang="en-US" dirty="0"/>
              <a:t>의사 개발</a:t>
            </a:r>
            <a:r>
              <a:rPr lang="en-US" altLang="ko-KR" sz="2000" dirty="0"/>
              <a:t>	</a:t>
            </a:r>
            <a:endParaRPr lang="ko-KR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7" y="2569577"/>
            <a:ext cx="2633662" cy="3350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685" y="2569578"/>
            <a:ext cx="3504301" cy="3350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3557" y="5998770"/>
            <a:ext cx="269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모바일</a:t>
            </a:r>
            <a:r>
              <a:rPr lang="ko-KR" altLang="en-US" dirty="0"/>
              <a:t> 어플리케이션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61164" y="6034640"/>
            <a:ext cx="2695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웹 페이지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543800" y="2681420"/>
            <a:ext cx="3942564" cy="6156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고객 건강 진단 결과 </a:t>
            </a:r>
          </a:p>
        </p:txBody>
      </p:sp>
      <p:sp>
        <p:nvSpPr>
          <p:cNvPr id="5" name="아래쪽 화살표 4"/>
          <p:cNvSpPr/>
          <p:nvPr/>
        </p:nvSpPr>
        <p:spPr>
          <a:xfrm>
            <a:off x="9052560" y="3539341"/>
            <a:ext cx="971550" cy="33147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43800" y="4003490"/>
            <a:ext cx="3942564" cy="622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전문의사들의 결과확인 및 답변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72886" y="5309006"/>
            <a:ext cx="3930898" cy="622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세부적인 건강 진단 결과 정보 제공</a:t>
            </a:r>
          </a:p>
        </p:txBody>
      </p:sp>
      <p:sp>
        <p:nvSpPr>
          <p:cNvPr id="23" name="아래쪽 화살표 22"/>
          <p:cNvSpPr/>
          <p:nvPr/>
        </p:nvSpPr>
        <p:spPr>
          <a:xfrm>
            <a:off x="9115425" y="4847049"/>
            <a:ext cx="971550" cy="33147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982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324" y="3982706"/>
            <a:ext cx="2481490" cy="2110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70D8A9-D40F-427E-AFA0-4F35BB4B950A}"/>
              </a:ext>
            </a:extLst>
          </p:cNvPr>
          <p:cNvSpPr/>
          <p:nvPr/>
        </p:nvSpPr>
        <p:spPr>
          <a:xfrm>
            <a:off x="1047184" y="1208820"/>
            <a:ext cx="10079525" cy="6177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b="1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-298" y="627278"/>
            <a:ext cx="11133354" cy="9525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629" y="13449"/>
            <a:ext cx="1068371" cy="768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0B89F9-2F04-4C10-BE97-3D6DD7896B96}"/>
              </a:ext>
            </a:extLst>
          </p:cNvPr>
          <p:cNvSpPr/>
          <p:nvPr/>
        </p:nvSpPr>
        <p:spPr>
          <a:xfrm>
            <a:off x="0" y="13450"/>
            <a:ext cx="8922328" cy="58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05 </a:t>
            </a:r>
            <a:r>
              <a:rPr lang="ko-KR" altLang="en-US" sz="28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개선방안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82A02B-3467-488B-A899-61D48607ED13}"/>
              </a:ext>
            </a:extLst>
          </p:cNvPr>
          <p:cNvSpPr txBox="1"/>
          <p:nvPr/>
        </p:nvSpPr>
        <p:spPr>
          <a:xfrm>
            <a:off x="572347" y="948304"/>
            <a:ext cx="1074420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2000" b="1" dirty="0"/>
              <a:t>암 진단 키트 개발</a:t>
            </a:r>
            <a:endParaRPr lang="en-US" altLang="ko-KR" sz="2000" b="1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/>
              <a:t>구강세포 이미지 추출 키트를 제공하여 암 자가 진단</a:t>
            </a:r>
            <a:endParaRPr lang="en-US" altLang="ko-KR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/>
              <a:t>병원 방문 없이 쉽고 저렴한 암 진단서비스 제공</a:t>
            </a:r>
            <a:endParaRPr lang="en-US" altLang="ko-KR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/>
              <a:t>고객의 진단 정보와 주소 정보를 웹 사이트를 통해 전달 받은 후 인근 병원 추천 </a:t>
            </a:r>
            <a:r>
              <a:rPr lang="en-US" altLang="ko-KR" sz="2000" dirty="0"/>
              <a:t>	</a:t>
            </a:r>
            <a:endParaRPr lang="ko-KR" alt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60" y="4149618"/>
            <a:ext cx="1787331" cy="1943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75782" y="6163379"/>
            <a:ext cx="194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암 진단 키트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412760196"/>
              </p:ext>
            </p:extLst>
          </p:nvPr>
        </p:nvGraphicFramePr>
        <p:xfrm>
          <a:off x="908764" y="1826580"/>
          <a:ext cx="10356364" cy="3175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573" y="4149237"/>
            <a:ext cx="1842793" cy="1943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001348" y="6163379"/>
            <a:ext cx="194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세포 이미지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822" y="4266693"/>
            <a:ext cx="854290" cy="1403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9889562" y="6163379"/>
            <a:ext cx="194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예측 결과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055" y="4033438"/>
            <a:ext cx="2057651" cy="2059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803382" y="6163378"/>
            <a:ext cx="194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[</a:t>
            </a:r>
            <a:r>
              <a:rPr lang="ko-KR" altLang="en-US" sz="1400" dirty="0"/>
              <a:t>세포 이미지 촬영</a:t>
            </a:r>
            <a:r>
              <a:rPr lang="en-US" altLang="ko-KR" sz="1400" dirty="0"/>
              <a:t>]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53148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70D8A9-D40F-427E-AFA0-4F35BB4B950A}"/>
              </a:ext>
            </a:extLst>
          </p:cNvPr>
          <p:cNvSpPr/>
          <p:nvPr/>
        </p:nvSpPr>
        <p:spPr>
          <a:xfrm>
            <a:off x="1047184" y="1208820"/>
            <a:ext cx="10079525" cy="6177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b="1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-298" y="627278"/>
            <a:ext cx="11133354" cy="9525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629" y="13449"/>
            <a:ext cx="1068371" cy="768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0B89F9-2F04-4C10-BE97-3D6DD7896B96}"/>
              </a:ext>
            </a:extLst>
          </p:cNvPr>
          <p:cNvSpPr/>
          <p:nvPr/>
        </p:nvSpPr>
        <p:spPr>
          <a:xfrm>
            <a:off x="0" y="13450"/>
            <a:ext cx="8922328" cy="58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05 </a:t>
            </a:r>
            <a:r>
              <a:rPr lang="en-US" altLang="ko-KR" sz="2800" b="1" dirty="0">
                <a:solidFill>
                  <a:schemeClr val="tx1"/>
                </a:solidFill>
              </a:rPr>
              <a:t>Lesson &amp; Learn</a:t>
            </a:r>
            <a:endParaRPr lang="ko-KR" altLang="en-US" sz="28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30" y="858772"/>
            <a:ext cx="1001432" cy="1296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0756" y="2277209"/>
            <a:ext cx="1112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백관진</a:t>
            </a:r>
            <a:r>
              <a:rPr lang="en-US" altLang="ko-KR" sz="1600" dirty="0"/>
              <a:t>]</a:t>
            </a:r>
            <a:endParaRPr lang="ko-KR" altLang="en-US" sz="1600" dirty="0"/>
          </a:p>
        </p:txBody>
      </p:sp>
      <p:sp>
        <p:nvSpPr>
          <p:cNvPr id="4" name="모서리가 둥근 사각형 설명선 3"/>
          <p:cNvSpPr/>
          <p:nvPr/>
        </p:nvSpPr>
        <p:spPr>
          <a:xfrm rot="5400000">
            <a:off x="3192114" y="-293524"/>
            <a:ext cx="1379384" cy="3683978"/>
          </a:xfrm>
          <a:prstGeom prst="wedgeRoundRect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73" y="2972463"/>
            <a:ext cx="911573" cy="1360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04083" y="4384318"/>
            <a:ext cx="1112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 err="1"/>
              <a:t>김에녹</a:t>
            </a:r>
            <a:r>
              <a:rPr lang="en-US" altLang="ko-KR" sz="1600" dirty="0"/>
              <a:t>]</a:t>
            </a:r>
            <a:endParaRPr lang="ko-KR" altLang="en-US" sz="1600" dirty="0"/>
          </a:p>
        </p:txBody>
      </p:sp>
      <p:sp>
        <p:nvSpPr>
          <p:cNvPr id="21" name="모서리가 둥근 사각형 설명선 20"/>
          <p:cNvSpPr/>
          <p:nvPr/>
        </p:nvSpPr>
        <p:spPr>
          <a:xfrm rot="5400000">
            <a:off x="8967877" y="-258173"/>
            <a:ext cx="1379384" cy="3683978"/>
          </a:xfrm>
          <a:prstGeom prst="wedgeRoundRect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1228">
            <a:off x="6244534" y="811672"/>
            <a:ext cx="920604" cy="127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306572" y="2169491"/>
            <a:ext cx="1112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전지윤</a:t>
            </a:r>
            <a:r>
              <a:rPr lang="en-US" altLang="ko-KR" sz="1600" dirty="0"/>
              <a:t>]</a:t>
            </a:r>
            <a:endParaRPr lang="ko-KR" altLang="en-US" sz="1600" dirty="0"/>
          </a:p>
        </p:txBody>
      </p:sp>
      <p:sp>
        <p:nvSpPr>
          <p:cNvPr id="23" name="모서리가 둥근 사각형 설명선 22"/>
          <p:cNvSpPr/>
          <p:nvPr/>
        </p:nvSpPr>
        <p:spPr>
          <a:xfrm rot="5400000">
            <a:off x="3192114" y="1797838"/>
            <a:ext cx="1379384" cy="3683978"/>
          </a:xfrm>
          <a:prstGeom prst="wedgeRoundRect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534" y="2972463"/>
            <a:ext cx="920604" cy="135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모서리가 둥근 사각형 설명선 25"/>
          <p:cNvSpPr/>
          <p:nvPr/>
        </p:nvSpPr>
        <p:spPr>
          <a:xfrm rot="5400000">
            <a:off x="8967877" y="1797838"/>
            <a:ext cx="1379384" cy="3683978"/>
          </a:xfrm>
          <a:prstGeom prst="wedgeRoundRect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257949" y="4358352"/>
            <a:ext cx="1112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김동영</a:t>
            </a:r>
            <a:r>
              <a:rPr lang="en-US" altLang="ko-KR" sz="1600" dirty="0"/>
              <a:t>]</a:t>
            </a:r>
            <a:endParaRPr lang="ko-KR" altLang="en-US" sz="1600" dirty="0"/>
          </a:p>
        </p:txBody>
      </p:sp>
      <p:pic>
        <p:nvPicPr>
          <p:cNvPr id="5129" name="Picture 9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73" y="4976464"/>
            <a:ext cx="999496" cy="134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407273" y="6395953"/>
            <a:ext cx="1112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문한빈</a:t>
            </a:r>
            <a:r>
              <a:rPr lang="en-US" altLang="ko-KR" sz="1600" dirty="0"/>
              <a:t>]</a:t>
            </a:r>
            <a:endParaRPr lang="ko-KR" altLang="en-US" sz="1600" dirty="0"/>
          </a:p>
        </p:txBody>
      </p:sp>
      <p:sp>
        <p:nvSpPr>
          <p:cNvPr id="30" name="모서리가 둥근 사각형 설명선 29"/>
          <p:cNvSpPr/>
          <p:nvPr/>
        </p:nvSpPr>
        <p:spPr>
          <a:xfrm rot="5400000">
            <a:off x="3192114" y="3968571"/>
            <a:ext cx="1379384" cy="3683978"/>
          </a:xfrm>
          <a:prstGeom prst="wedgeRoundRect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49" y="5018522"/>
            <a:ext cx="960115" cy="1420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266741" y="6465083"/>
            <a:ext cx="1112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최효진</a:t>
            </a:r>
            <a:r>
              <a:rPr lang="en-US" altLang="ko-KR" sz="1600" dirty="0"/>
              <a:t>]</a:t>
            </a:r>
            <a:endParaRPr lang="ko-KR" altLang="en-US" sz="1600" dirty="0"/>
          </a:p>
        </p:txBody>
      </p:sp>
      <p:sp>
        <p:nvSpPr>
          <p:cNvPr id="33" name="모서리가 둥근 사각형 설명선 32"/>
          <p:cNvSpPr/>
          <p:nvPr/>
        </p:nvSpPr>
        <p:spPr>
          <a:xfrm rot="5400000">
            <a:off x="8967877" y="3933402"/>
            <a:ext cx="1379384" cy="3683978"/>
          </a:xfrm>
          <a:prstGeom prst="wedgeRoundRect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985410" y="3076268"/>
            <a:ext cx="3147646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실제 </a:t>
            </a:r>
            <a:r>
              <a:rPr lang="ko-KR" altLang="en-US" sz="1600" dirty="0" err="1"/>
              <a:t>빅데이터를</a:t>
            </a:r>
            <a:r>
              <a:rPr lang="ko-KR" altLang="en-US" sz="1600" dirty="0"/>
              <a:t> 분석함으로써 보이지 않는 </a:t>
            </a:r>
            <a:r>
              <a:rPr lang="ko-KR" altLang="en-US" sz="1600" dirty="0" err="1"/>
              <a:t>인사이트를</a:t>
            </a:r>
            <a:r>
              <a:rPr lang="ko-KR" altLang="en-US" sz="1600" dirty="0"/>
              <a:t> 찾아 문제의 해결방안을 찾는 경험이었습니다</a:t>
            </a:r>
            <a:r>
              <a:rPr lang="en-US" altLang="ko-KR" sz="1600" dirty="0"/>
              <a:t>.</a:t>
            </a:r>
            <a:br>
              <a:rPr lang="ko-KR" altLang="en-US" sz="1500" dirty="0"/>
            </a:br>
            <a:endParaRPr lang="ko-KR" altLang="en-US" sz="1500" dirty="0"/>
          </a:p>
        </p:txBody>
      </p:sp>
      <p:sp>
        <p:nvSpPr>
          <p:cNvPr id="36" name="TextBox 35"/>
          <p:cNvSpPr txBox="1"/>
          <p:nvPr/>
        </p:nvSpPr>
        <p:spPr>
          <a:xfrm>
            <a:off x="8083746" y="953773"/>
            <a:ext cx="32935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정제되지 않은 </a:t>
            </a:r>
            <a:r>
              <a:rPr lang="en-US" altLang="ko-KR" sz="1600" dirty="0"/>
              <a:t>raw</a:t>
            </a:r>
            <a:r>
              <a:rPr lang="ko-KR" altLang="en-US" sz="1600" dirty="0"/>
              <a:t>데이터의 전처리 과정이 얼마나 힘든지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 안에 숨겨진 </a:t>
            </a:r>
            <a:r>
              <a:rPr lang="en-US" altLang="ko-KR" sz="1600" dirty="0"/>
              <a:t>Insight</a:t>
            </a:r>
            <a:r>
              <a:rPr lang="ko-KR" altLang="en-US" sz="1600" dirty="0"/>
              <a:t>를 도출해 내는 것이 얼마나 어려운 일인지 느꼈습니다</a:t>
            </a:r>
            <a:r>
              <a:rPr lang="en-US" altLang="ko-KR" sz="1600" dirty="0"/>
              <a:t>.</a:t>
            </a:r>
            <a:br>
              <a:rPr lang="ko-KR" altLang="en-US" sz="1600" dirty="0"/>
            </a:br>
            <a:endParaRPr lang="ko-KR" altLang="en-US" sz="1500" dirty="0"/>
          </a:p>
        </p:txBody>
      </p:sp>
      <p:sp>
        <p:nvSpPr>
          <p:cNvPr id="38" name="TextBox 37"/>
          <p:cNvSpPr txBox="1"/>
          <p:nvPr/>
        </p:nvSpPr>
        <p:spPr>
          <a:xfrm>
            <a:off x="2235056" y="989289"/>
            <a:ext cx="329350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데이터 분석에 있어서 이상치 인지 아닌지 분류를 잘못하면 결과가 다르게 나타날 수 있음을 알게 되었습니다</a:t>
            </a:r>
            <a:r>
              <a:rPr lang="en-US" altLang="ko-KR" sz="1600" dirty="0"/>
              <a:t>.</a:t>
            </a:r>
            <a:br>
              <a:rPr lang="ko-KR" altLang="en-US" sz="1600" dirty="0"/>
            </a:br>
            <a:endParaRPr lang="ko-KR" altLang="en-US" sz="1500" dirty="0"/>
          </a:p>
        </p:txBody>
      </p:sp>
      <p:sp>
        <p:nvSpPr>
          <p:cNvPr id="39" name="TextBox 38"/>
          <p:cNvSpPr txBox="1"/>
          <p:nvPr/>
        </p:nvSpPr>
        <p:spPr>
          <a:xfrm>
            <a:off x="8010819" y="5120868"/>
            <a:ext cx="329350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많은 데이터를 활용하여 실제 분석을 통해 데이터가 담고 있는 수 많은 의미를 파악하는 것이 어려웠지만</a:t>
            </a:r>
            <a:r>
              <a:rPr lang="en-US" altLang="ko-KR" sz="1600" dirty="0"/>
              <a:t>, </a:t>
            </a:r>
            <a:r>
              <a:rPr lang="ko-KR" altLang="en-US" sz="1600" dirty="0"/>
              <a:t>실제 분석 경험은 너무 값진 경험이었습니다</a:t>
            </a:r>
            <a:r>
              <a:rPr lang="en-US" altLang="ko-KR" sz="1600" dirty="0"/>
              <a:t>.</a:t>
            </a:r>
            <a:br>
              <a:rPr lang="ko-KR" altLang="en-US" sz="1600" dirty="0"/>
            </a:br>
            <a:br>
              <a:rPr lang="ko-KR" altLang="en-US" sz="1600" dirty="0"/>
            </a:br>
            <a:endParaRPr lang="ko-KR" altLang="en-US" sz="1500" dirty="0"/>
          </a:p>
        </p:txBody>
      </p:sp>
      <p:sp>
        <p:nvSpPr>
          <p:cNvPr id="28" name="TextBox 27"/>
          <p:cNvSpPr txBox="1"/>
          <p:nvPr/>
        </p:nvSpPr>
        <p:spPr>
          <a:xfrm>
            <a:off x="2235056" y="5257180"/>
            <a:ext cx="3147646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도메인 지식을 통해 많은 전문 지식과 </a:t>
            </a:r>
            <a:r>
              <a:rPr lang="ko-KR" altLang="en-US" sz="1600" dirty="0" err="1"/>
              <a:t>빅데이터</a:t>
            </a:r>
            <a:r>
              <a:rPr lang="ko-KR" altLang="en-US" sz="1600" dirty="0"/>
              <a:t> 분석을 통해 분석기법을 배웠고 이런 경험은 너무 </a:t>
            </a:r>
            <a:r>
              <a:rPr lang="ko-KR" altLang="en-US" sz="1600" dirty="0" err="1"/>
              <a:t>뜻깊은</a:t>
            </a:r>
            <a:r>
              <a:rPr lang="ko-KR" altLang="en-US" sz="1600" dirty="0"/>
              <a:t> 시간이었습니다</a:t>
            </a:r>
            <a:r>
              <a:rPr lang="en-US" altLang="ko-KR" sz="1600" dirty="0"/>
              <a:t>.</a:t>
            </a:r>
            <a:br>
              <a:rPr lang="ko-KR" altLang="en-US" sz="1600" dirty="0"/>
            </a:br>
            <a:endParaRPr lang="ko-KR" altLang="en-US" sz="1500" dirty="0"/>
          </a:p>
        </p:txBody>
      </p:sp>
      <p:sp>
        <p:nvSpPr>
          <p:cNvPr id="31" name="TextBox 30"/>
          <p:cNvSpPr txBox="1"/>
          <p:nvPr/>
        </p:nvSpPr>
        <p:spPr>
          <a:xfrm>
            <a:off x="2235056" y="3076268"/>
            <a:ext cx="3147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빅데이터</a:t>
            </a:r>
            <a:r>
              <a:rPr lang="ko-KR" altLang="en-US" sz="1500" dirty="0"/>
              <a:t> 분석을 통해 많은 데이터를 다루는 것이 생각보다 힘들었지만 그 만큼 배운 것도 많았고 느낀 것도 많았습니다</a:t>
            </a:r>
            <a:r>
              <a:rPr lang="en-US" altLang="ko-KR" sz="1500" dirty="0"/>
              <a:t>.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720335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753A5-18BE-4BFB-9ED9-5026D33AAD65}"/>
              </a:ext>
            </a:extLst>
          </p:cNvPr>
          <p:cNvSpPr txBox="1"/>
          <p:nvPr/>
        </p:nvSpPr>
        <p:spPr>
          <a:xfrm>
            <a:off x="3224212" y="3013501"/>
            <a:ext cx="574357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</a:rPr>
              <a:t>Q &amp; A</a:t>
            </a:r>
            <a:endParaRPr lang="ko-KR" altLang="en-US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09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753A5-18BE-4BFB-9ED9-5026D33AAD65}"/>
              </a:ext>
            </a:extLst>
          </p:cNvPr>
          <p:cNvSpPr txBox="1"/>
          <p:nvPr/>
        </p:nvSpPr>
        <p:spPr>
          <a:xfrm>
            <a:off x="3224212" y="3013501"/>
            <a:ext cx="574357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</a:rPr>
              <a:t>Thank you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668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1018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375804" y="436367"/>
            <a:ext cx="3547827" cy="1874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333" b="1">
                <a:solidFill>
                  <a:schemeClr val="tx1"/>
                </a:solidFill>
                <a:latin typeface="Futura Std Book" panose="020B0802020204020204" charset="0"/>
                <a:ea typeface="맑은 고딕" panose="020B0503020000020004" pitchFamily="50" charset="-127"/>
              </a:rPr>
              <a:t>Contents</a:t>
            </a:r>
          </a:p>
        </p:txBody>
      </p:sp>
      <p:sp>
        <p:nvSpPr>
          <p:cNvPr id="7" name="Shape 62"/>
          <p:cNvSpPr txBox="1">
            <a:spLocks/>
          </p:cNvSpPr>
          <p:nvPr/>
        </p:nvSpPr>
        <p:spPr>
          <a:xfrm>
            <a:off x="4759577" y="871396"/>
            <a:ext cx="7056619" cy="566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 dirty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01 </a:t>
            </a:r>
            <a:r>
              <a:rPr lang="ko-KR" altLang="en-US" sz="2500" b="1" dirty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추진 배경</a:t>
            </a:r>
            <a:endParaRPr lang="en-US" altLang="ko-KR" sz="2500" b="1" dirty="0">
              <a:solidFill>
                <a:schemeClr val="tx1"/>
              </a:solidFill>
              <a:latin typeface="+mj-lt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 dirty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02 </a:t>
            </a:r>
            <a:r>
              <a:rPr lang="ko-KR" altLang="en-US" sz="2500" b="1" dirty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현황 </a:t>
            </a:r>
            <a:r>
              <a:rPr lang="en-US" altLang="ko-KR" sz="2500" b="1" dirty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&amp; </a:t>
            </a:r>
            <a:r>
              <a:rPr lang="ko-KR" altLang="en-US" sz="2500" b="1" dirty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개선기회</a:t>
            </a:r>
            <a:endParaRPr lang="en-US" altLang="ko-KR" sz="2500" b="1" dirty="0">
              <a:solidFill>
                <a:schemeClr val="tx1"/>
              </a:solidFill>
              <a:latin typeface="+mj-lt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 dirty="0">
                <a:solidFill>
                  <a:schemeClr val="tx1"/>
                </a:solidFill>
                <a:latin typeface="+mj-lt"/>
              </a:rPr>
              <a:t>03 </a:t>
            </a:r>
            <a:r>
              <a:rPr lang="ko-KR" altLang="en-US" sz="2500" b="1" dirty="0">
                <a:solidFill>
                  <a:schemeClr val="tx1"/>
                </a:solidFill>
                <a:latin typeface="+mj-ea"/>
                <a:ea typeface="+mj-ea"/>
              </a:rPr>
              <a:t>분석계획</a:t>
            </a:r>
            <a:endParaRPr lang="en-US" altLang="ko-KR" sz="25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 dirty="0">
                <a:solidFill>
                  <a:schemeClr val="tx1"/>
                </a:solidFill>
                <a:latin typeface="+mj-ea"/>
                <a:ea typeface="+mj-ea"/>
              </a:rPr>
              <a:t>04 </a:t>
            </a:r>
            <a:r>
              <a:rPr lang="ko-KR" altLang="en-US" sz="2500" b="1" dirty="0">
                <a:solidFill>
                  <a:schemeClr val="tx1"/>
                </a:solidFill>
                <a:latin typeface="+mj-ea"/>
                <a:ea typeface="+mj-ea"/>
              </a:rPr>
              <a:t>분석 결과</a:t>
            </a:r>
            <a:endParaRPr lang="en-US" altLang="ko-KR" sz="25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 dirty="0">
                <a:solidFill>
                  <a:schemeClr val="tx1"/>
                </a:solidFill>
                <a:latin typeface="+mj-ea"/>
                <a:ea typeface="+mj-ea"/>
              </a:rPr>
              <a:t>05 </a:t>
            </a:r>
            <a:r>
              <a:rPr lang="ko-KR" altLang="en-US" sz="2500" b="1" dirty="0">
                <a:solidFill>
                  <a:schemeClr val="tx1"/>
                </a:solidFill>
                <a:latin typeface="+mj-ea"/>
                <a:ea typeface="+mj-ea"/>
              </a:rPr>
              <a:t>개선방안</a:t>
            </a:r>
            <a:endParaRPr lang="en-US" altLang="ko-KR" sz="25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 dirty="0">
                <a:solidFill>
                  <a:schemeClr val="tx1"/>
                </a:solidFill>
                <a:latin typeface="+mj-lt"/>
              </a:rPr>
              <a:t>06 Lesson &amp; Learn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4181475" y="0"/>
            <a:ext cx="0" cy="685800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4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-298" y="627278"/>
            <a:ext cx="11133354" cy="9525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34EFB3A-BE07-403C-A326-1996BC438AD7}"/>
              </a:ext>
            </a:extLst>
          </p:cNvPr>
          <p:cNvSpPr txBox="1"/>
          <p:nvPr/>
        </p:nvSpPr>
        <p:spPr>
          <a:xfrm>
            <a:off x="458642" y="2001784"/>
            <a:ext cx="5170425" cy="4244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4912" tIns="105664" rIns="184912" bIns="105664" numCol="1" spcCol="1270" anchor="ctr" anchorCtr="0">
            <a:noAutofit/>
          </a:bodyPr>
          <a:lstStyle/>
          <a:p>
            <a:pPr marL="0" lvl="0" indent="0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500" b="1" kern="1200" dirty="0">
                <a:solidFill>
                  <a:schemeClr val="tx1"/>
                </a:solidFill>
              </a:rPr>
              <a:t>급격한 고령화 속도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629" y="13449"/>
            <a:ext cx="1068371" cy="7689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8642" y="914399"/>
            <a:ext cx="10821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400" b="1" dirty="0"/>
              <a:t>고령인구의 급속한 증가 및 </a:t>
            </a:r>
            <a:r>
              <a:rPr lang="ko-KR" altLang="en-US" sz="2400" b="1" dirty="0" err="1"/>
              <a:t>헬스케어</a:t>
            </a:r>
            <a:r>
              <a:rPr lang="ko-KR" altLang="en-US" sz="2400" b="1" dirty="0"/>
              <a:t> 산업이 지속 성장함에 따라 </a:t>
            </a:r>
            <a:r>
              <a:rPr lang="ko-KR" altLang="en-US" sz="2400" b="1" dirty="0">
                <a:solidFill>
                  <a:srgbClr val="0000FF"/>
                </a:solidFill>
              </a:rPr>
              <a:t>국내 </a:t>
            </a:r>
            <a:r>
              <a:rPr lang="ko-KR" altLang="en-US" sz="2400" b="1">
                <a:solidFill>
                  <a:srgbClr val="0000FF"/>
                </a:solidFill>
              </a:rPr>
              <a:t>시장 진입을 </a:t>
            </a:r>
            <a:r>
              <a:rPr lang="ko-KR" altLang="en-US" sz="2400" b="1" dirty="0">
                <a:solidFill>
                  <a:srgbClr val="0000FF"/>
                </a:solidFill>
              </a:rPr>
              <a:t>통한 신규 수익성 확대 필요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4EFB3A-BE07-403C-A326-1996BC438AD7}"/>
              </a:ext>
            </a:extLst>
          </p:cNvPr>
          <p:cNvSpPr txBox="1"/>
          <p:nvPr/>
        </p:nvSpPr>
        <p:spPr>
          <a:xfrm>
            <a:off x="6407310" y="1992357"/>
            <a:ext cx="5170425" cy="43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4912" tIns="105664" rIns="184912" bIns="105664" numCol="1" spcCol="1270" anchor="ctr" anchorCtr="0">
            <a:noAutofit/>
          </a:bodyPr>
          <a:lstStyle/>
          <a:p>
            <a:pPr marL="0" lvl="0" indent="0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500" b="1">
                <a:solidFill>
                  <a:schemeClr val="tx1"/>
                </a:solidFill>
              </a:rPr>
              <a:t>국내 헬스케어 </a:t>
            </a:r>
            <a:r>
              <a:rPr lang="ko-KR" altLang="en-US" sz="1500" b="1" dirty="0">
                <a:solidFill>
                  <a:schemeClr val="tx1"/>
                </a:solidFill>
              </a:rPr>
              <a:t>산업 성장</a:t>
            </a:r>
            <a:endParaRPr lang="ko-KR" altLang="en-US" sz="1500" b="1" kern="12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07309" y="5280536"/>
            <a:ext cx="6006397" cy="1734697"/>
          </a:xfrm>
          <a:prstGeom prst="rect">
            <a:avLst/>
          </a:prstGeom>
          <a:noFill/>
        </p:spPr>
        <p:txBody>
          <a:bodyPr wrap="square" tIns="36000" rIns="72000" bIns="36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/>
              <a:t>연평균 </a:t>
            </a:r>
            <a:r>
              <a:rPr lang="ko-KR" altLang="en-US" dirty="0" err="1"/>
              <a:t>헬스케어</a:t>
            </a:r>
            <a:r>
              <a:rPr lang="ko-KR" altLang="en-US" dirty="0"/>
              <a:t> 산업 성장률 </a:t>
            </a:r>
            <a:r>
              <a:rPr lang="en-US" altLang="ko-KR" b="1" dirty="0"/>
              <a:t>21.5%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/>
              <a:t>국내 </a:t>
            </a:r>
            <a:r>
              <a:rPr lang="ko-KR" altLang="en-US" sz="1400" dirty="0" err="1"/>
              <a:t>헬스케어</a:t>
            </a:r>
            <a:r>
              <a:rPr lang="ko-KR" altLang="en-US" sz="1400" dirty="0"/>
              <a:t> 시장은 </a:t>
            </a:r>
            <a:r>
              <a:rPr lang="en-US" altLang="ko-KR" sz="1400" dirty="0"/>
              <a:t>2020</a:t>
            </a:r>
            <a:r>
              <a:rPr lang="ko-KR" altLang="en-US" sz="1400" dirty="0"/>
              <a:t>년 </a:t>
            </a:r>
            <a:r>
              <a:rPr lang="en-US" altLang="ko-KR" sz="1400" dirty="0"/>
              <a:t>2911</a:t>
            </a:r>
            <a:r>
              <a:rPr lang="ko-KR" altLang="en-US" sz="1400" dirty="0" err="1"/>
              <a:t>억원</a:t>
            </a:r>
            <a:r>
              <a:rPr lang="ko-KR" altLang="en-US" sz="1400" dirty="0"/>
              <a:t> 수준으로 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     </a:t>
            </a:r>
            <a:r>
              <a:rPr lang="ko-KR" altLang="en-US" sz="1400" dirty="0"/>
              <a:t>확대될 것으로 전망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/>
              <a:t>특히 </a:t>
            </a:r>
            <a:r>
              <a:rPr lang="ko-KR" altLang="en-US" sz="1400" b="1" dirty="0"/>
              <a:t>서비스 분야</a:t>
            </a:r>
            <a:r>
              <a:rPr lang="ko-KR" altLang="en-US" sz="1400" dirty="0"/>
              <a:t>가 가장 큰 비율을 차지한 것으로 전망</a:t>
            </a:r>
            <a:r>
              <a:rPr lang="en-US" altLang="ko-KR" sz="1400" dirty="0"/>
              <a:t> </a:t>
            </a:r>
          </a:p>
          <a:p>
            <a:pPr lvl="1"/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58642" y="5280536"/>
            <a:ext cx="6006397" cy="850160"/>
          </a:xfrm>
          <a:prstGeom prst="rect">
            <a:avLst/>
          </a:prstGeom>
          <a:noFill/>
        </p:spPr>
        <p:txBody>
          <a:bodyPr wrap="square" tIns="36000" rIns="72000" bIns="36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/>
              <a:t>2019</a:t>
            </a:r>
            <a:r>
              <a:rPr lang="ko-KR" altLang="en-US"/>
              <a:t>년 </a:t>
            </a:r>
            <a:r>
              <a:rPr lang="en-US" altLang="ko-KR" dirty="0"/>
              <a:t>~ 2030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년 동안 </a:t>
            </a:r>
            <a:r>
              <a:rPr lang="en-US" altLang="ko-KR" b="1" dirty="0"/>
              <a:t>10%</a:t>
            </a:r>
            <a:r>
              <a:rPr lang="en-US" altLang="ko-KR" dirty="0"/>
              <a:t> </a:t>
            </a:r>
            <a:r>
              <a:rPr lang="ko-KR" altLang="en-US" dirty="0"/>
              <a:t>증가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/>
              <a:t>2030</a:t>
            </a:r>
            <a:r>
              <a:rPr lang="ko-KR" altLang="en-US" dirty="0"/>
              <a:t>년 </a:t>
            </a:r>
            <a:r>
              <a:rPr lang="en-US" altLang="ko-KR" dirty="0"/>
              <a:t>65</a:t>
            </a:r>
            <a:r>
              <a:rPr lang="ko-KR" altLang="en-US" dirty="0"/>
              <a:t>세 이상 비율 </a:t>
            </a:r>
            <a:r>
              <a:rPr lang="en-US" altLang="ko-KR" b="1" dirty="0"/>
              <a:t>24%</a:t>
            </a: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9CA3E3E4-301F-4608-82B5-C10CD9025A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4539143"/>
              </p:ext>
            </p:extLst>
          </p:nvPr>
        </p:nvGraphicFramePr>
        <p:xfrm>
          <a:off x="6407309" y="2425956"/>
          <a:ext cx="5170426" cy="2722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0B89F9-2F04-4C10-BE97-3D6DD7896B96}"/>
              </a:ext>
            </a:extLst>
          </p:cNvPr>
          <p:cNvSpPr/>
          <p:nvPr/>
        </p:nvSpPr>
        <p:spPr>
          <a:xfrm>
            <a:off x="0" y="13450"/>
            <a:ext cx="8922328" cy="58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01 </a:t>
            </a:r>
            <a:r>
              <a:rPr lang="ko-KR" altLang="en-US" sz="28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추진 배경 </a:t>
            </a:r>
            <a:r>
              <a:rPr lang="en-US" altLang="ko-KR" sz="28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28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9241395-5939-41A4-926F-808EE4DE0E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1527300"/>
              </p:ext>
            </p:extLst>
          </p:nvPr>
        </p:nvGraphicFramePr>
        <p:xfrm>
          <a:off x="458642" y="2425956"/>
          <a:ext cx="5170426" cy="2722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230541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096" y="2249589"/>
            <a:ext cx="5382698" cy="2717556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9205" y="808802"/>
            <a:ext cx="10778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400" b="1" dirty="0"/>
              <a:t>대기업의 참여도가 높지만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제한된 </a:t>
            </a:r>
            <a:r>
              <a:rPr lang="ko-KR" altLang="en-US" sz="2400" b="1" dirty="0" err="1"/>
              <a:t>헬스케어</a:t>
            </a:r>
            <a:r>
              <a:rPr lang="ko-KR" altLang="en-US" sz="2400" b="1" dirty="0"/>
              <a:t> 서비스 제공 및 산업간 데이터 공유체계 미흡으로 </a:t>
            </a:r>
            <a:r>
              <a:rPr lang="ko-KR" altLang="en-US" sz="2400" b="1" dirty="0">
                <a:solidFill>
                  <a:srgbClr val="0000FF"/>
                </a:solidFill>
              </a:rPr>
              <a:t>통합시스템 제공 필요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5427" y="6160378"/>
            <a:ext cx="461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누구나 이용 가능한 </a:t>
            </a:r>
            <a:r>
              <a:rPr lang="ko-KR" altLang="en-US" b="1" dirty="0" err="1"/>
              <a:t>헬스케어</a:t>
            </a:r>
            <a:r>
              <a:rPr lang="ko-KR" altLang="en-US" b="1" dirty="0"/>
              <a:t> 서비스 필요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8982" y="5168357"/>
            <a:ext cx="5726536" cy="919089"/>
          </a:xfrm>
          <a:prstGeom prst="rect">
            <a:avLst/>
          </a:prstGeom>
          <a:noFill/>
        </p:spPr>
        <p:txBody>
          <a:bodyPr wrap="square" tIns="36000" rIns="72000" bIns="36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err="1"/>
              <a:t>헬스케어</a:t>
            </a:r>
            <a:r>
              <a:rPr lang="ko-KR" altLang="en-US" dirty="0"/>
              <a:t> 사업의 대기업 참여도 높음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sz="1400" dirty="0"/>
              <a:t>기업 제공 상품과 </a:t>
            </a:r>
            <a:r>
              <a:rPr lang="ko-KR" altLang="en-US" sz="1400" dirty="0" err="1"/>
              <a:t>헬스케어</a:t>
            </a:r>
            <a:r>
              <a:rPr lang="ko-KR" altLang="en-US" sz="1400" dirty="0"/>
              <a:t> 연동으로 고객 활용도 제한 발생</a:t>
            </a:r>
            <a:endParaRPr lang="en-US" altLang="ko-KR" sz="1400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sz="1400" dirty="0"/>
              <a:t>일부 연계 기관에서만 서비스 제공</a:t>
            </a:r>
          </a:p>
        </p:txBody>
      </p:sp>
      <p:sp>
        <p:nvSpPr>
          <p:cNvPr id="26" name="톱니 모양의 오른쪽 화살표 25"/>
          <p:cNvSpPr/>
          <p:nvPr/>
        </p:nvSpPr>
        <p:spPr>
          <a:xfrm>
            <a:off x="538120" y="6269451"/>
            <a:ext cx="318714" cy="151186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-298" y="627278"/>
            <a:ext cx="11133354" cy="9525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629" y="13449"/>
            <a:ext cx="1068371" cy="76897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0B89F9-2F04-4C10-BE97-3D6DD7896B96}"/>
              </a:ext>
            </a:extLst>
          </p:cNvPr>
          <p:cNvSpPr/>
          <p:nvPr/>
        </p:nvSpPr>
        <p:spPr>
          <a:xfrm>
            <a:off x="0" y="13450"/>
            <a:ext cx="8922328" cy="58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800" b="1">
                <a:solidFill>
                  <a:schemeClr val="tx1"/>
                </a:solidFill>
                <a:latin typeface="Futura Std Book" panose="020B0802020204020204" pitchFamily="34" charset="0"/>
              </a:rPr>
              <a:t>02 </a:t>
            </a:r>
            <a:r>
              <a:rPr lang="ko-KR" altLang="en-US" sz="28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현황 </a:t>
            </a:r>
            <a:r>
              <a:rPr lang="en-US" altLang="ko-KR" sz="2800" b="1">
                <a:solidFill>
                  <a:schemeClr val="tx1"/>
                </a:solidFill>
                <a:latin typeface="Futura Std Book" panose="020B0802020204020204" pitchFamily="34" charset="0"/>
              </a:rPr>
              <a:t>&amp; </a:t>
            </a:r>
            <a:r>
              <a:rPr lang="ko-KR" altLang="en-US" sz="2800" b="1">
                <a:solidFill>
                  <a:schemeClr val="tx1"/>
                </a:solidFill>
                <a:latin typeface="Futura Std Book" panose="020B0802020204020204" pitchFamily="34" charset="0"/>
              </a:rPr>
              <a:t>개선기회 </a:t>
            </a:r>
            <a:r>
              <a:rPr lang="en-US" altLang="ko-KR" sz="28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28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28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4EFB3A-BE07-403C-A326-1996BC438AD7}"/>
              </a:ext>
            </a:extLst>
          </p:cNvPr>
          <p:cNvSpPr txBox="1"/>
          <p:nvPr/>
        </p:nvSpPr>
        <p:spPr>
          <a:xfrm>
            <a:off x="631239" y="1868425"/>
            <a:ext cx="5382700" cy="43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4912" tIns="105664" rIns="184912" bIns="105664" numCol="1" spcCol="1270" anchor="ctr" anchorCtr="0">
            <a:noAutofit/>
          </a:bodyPr>
          <a:lstStyle/>
          <a:p>
            <a:pPr marL="0" lvl="0" indent="0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500" b="1" kern="1200" dirty="0">
                <a:solidFill>
                  <a:schemeClr val="tx1"/>
                </a:solidFill>
              </a:rPr>
              <a:t>대기업의 제한된 </a:t>
            </a:r>
            <a:r>
              <a:rPr lang="ko-KR" altLang="en-US" sz="1500" b="1" kern="1200" dirty="0" err="1">
                <a:solidFill>
                  <a:schemeClr val="tx1"/>
                </a:solidFill>
              </a:rPr>
              <a:t>헬스케어</a:t>
            </a:r>
            <a:r>
              <a:rPr lang="ko-KR" altLang="en-US" sz="1500" b="1" kern="1200" dirty="0">
                <a:solidFill>
                  <a:schemeClr val="tx1"/>
                </a:solidFill>
              </a:rPr>
              <a:t> 서비스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4EFB3A-BE07-403C-A326-1996BC438AD7}"/>
              </a:ext>
            </a:extLst>
          </p:cNvPr>
          <p:cNvSpPr txBox="1"/>
          <p:nvPr/>
        </p:nvSpPr>
        <p:spPr>
          <a:xfrm>
            <a:off x="6199761" y="1868425"/>
            <a:ext cx="5426499" cy="43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4912" tIns="105664" rIns="184912" bIns="105664" numCol="1" spcCol="1270" anchor="ctr" anchorCtr="0">
            <a:noAutofit/>
          </a:bodyPr>
          <a:lstStyle/>
          <a:p>
            <a:pPr marL="0" lvl="0" indent="0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500" b="1" kern="1200">
                <a:solidFill>
                  <a:schemeClr val="tx1"/>
                </a:solidFill>
              </a:rPr>
              <a:t>의료정보 통합 시스템 부재</a:t>
            </a:r>
            <a:endParaRPr lang="ko-KR" altLang="en-US" sz="1500" b="1" kern="12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21888" y="5147453"/>
            <a:ext cx="5435926" cy="919089"/>
          </a:xfrm>
          <a:prstGeom prst="rect">
            <a:avLst/>
          </a:prstGeom>
          <a:noFill/>
        </p:spPr>
        <p:txBody>
          <a:bodyPr wrap="square" tIns="36000" rIns="72000" bIns="36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/>
              <a:t>의료기관별 시스템 운영</a:t>
            </a:r>
            <a:endParaRPr lang="en-US" altLang="ko-KR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sz="1400"/>
              <a:t>의료기관 내 전산화 비율은 높음</a:t>
            </a:r>
            <a:endParaRPr lang="en-US" altLang="ko-KR" sz="1400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sz="1400"/>
              <a:t>의료기관 사이에 의료정보 공유 미흡</a:t>
            </a:r>
            <a:endParaRPr lang="ko-KR" altLang="en-US" dirty="0"/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566607C3-6474-425A-88EB-C013FB55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8579142"/>
              </p:ext>
            </p:extLst>
          </p:nvPr>
        </p:nvGraphicFramePr>
        <p:xfrm>
          <a:off x="6199761" y="2302341"/>
          <a:ext cx="5426499" cy="2656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톱니 모양의 오른쪽 화살표 26"/>
          <p:cNvSpPr/>
          <p:nvPr/>
        </p:nvSpPr>
        <p:spPr>
          <a:xfrm>
            <a:off x="6413840" y="6234673"/>
            <a:ext cx="318714" cy="151186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80699" y="6139768"/>
            <a:ext cx="461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환자의 의료 선택권 제한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32" y="2311642"/>
            <a:ext cx="5373907" cy="2717556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8003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34EFB3A-BE07-403C-A326-1996BC438AD7}"/>
              </a:ext>
            </a:extLst>
          </p:cNvPr>
          <p:cNvSpPr txBox="1"/>
          <p:nvPr/>
        </p:nvSpPr>
        <p:spPr>
          <a:xfrm>
            <a:off x="486921" y="1887279"/>
            <a:ext cx="5312309" cy="4244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4912" tIns="105664" rIns="184912" bIns="105664" numCol="1" spcCol="1270" anchor="ctr" anchorCtr="0">
            <a:no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>
                <a:solidFill>
                  <a:schemeClr val="tx1"/>
                </a:solidFill>
              </a:rPr>
              <a:t>의료인력 부족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5778" y="1015017"/>
            <a:ext cx="1147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400" b="1" dirty="0"/>
              <a:t>지역간 의료격차를 개선하기 위해 </a:t>
            </a:r>
            <a:r>
              <a:rPr lang="ko-KR" altLang="en-US" sz="2400" b="1" dirty="0">
                <a:solidFill>
                  <a:srgbClr val="0000FF"/>
                </a:solidFill>
              </a:rPr>
              <a:t>어디서나 이용 가능한 의료 서비스 제공 필요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4EFB3A-BE07-403C-A326-1996BC438AD7}"/>
              </a:ext>
            </a:extLst>
          </p:cNvPr>
          <p:cNvSpPr txBox="1"/>
          <p:nvPr/>
        </p:nvSpPr>
        <p:spPr>
          <a:xfrm>
            <a:off x="6392768" y="1888387"/>
            <a:ext cx="5312310" cy="43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4912" tIns="105664" rIns="184912" bIns="105664" numCol="1" spcCol="1270" anchor="ctr" anchorCtr="0">
            <a:no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>
                <a:solidFill>
                  <a:schemeClr val="tx1"/>
                </a:solidFill>
              </a:rPr>
              <a:t>수도권으로 환자 쏠림 </a:t>
            </a:r>
          </a:p>
        </p:txBody>
      </p:sp>
      <p:sp>
        <p:nvSpPr>
          <p:cNvPr id="16" name="톱니 모양의 오른쪽 화살표 15"/>
          <p:cNvSpPr/>
          <p:nvPr/>
        </p:nvSpPr>
        <p:spPr>
          <a:xfrm>
            <a:off x="486921" y="5747674"/>
            <a:ext cx="318715" cy="151186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7372" y="5656948"/>
            <a:ext cx="4961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지역 의료 격차 최소화를 위한 의료 </a:t>
            </a:r>
            <a:r>
              <a:rPr lang="ko-KR" altLang="en-US" b="1"/>
              <a:t>서비스 </a:t>
            </a:r>
            <a:endParaRPr lang="en-US" altLang="ko-KR" b="1"/>
          </a:p>
          <a:p>
            <a:r>
              <a:rPr lang="ko-KR" altLang="en-US" b="1"/>
              <a:t>개발 </a:t>
            </a:r>
            <a:r>
              <a:rPr lang="ko-KR" altLang="en-US" b="1" dirty="0"/>
              <a:t>및 제공 필요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60951" y="5658317"/>
            <a:ext cx="461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어디서나 이용할 수 있는 의료 서비스 필요</a:t>
            </a:r>
          </a:p>
        </p:txBody>
      </p:sp>
      <p:sp>
        <p:nvSpPr>
          <p:cNvPr id="26" name="톱니 모양의 오른쪽 화살표 25"/>
          <p:cNvSpPr/>
          <p:nvPr/>
        </p:nvSpPr>
        <p:spPr>
          <a:xfrm>
            <a:off x="6392768" y="5767390"/>
            <a:ext cx="318714" cy="151186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0CE4EB1E-DD95-44ED-8500-28921B9782CD}"/>
              </a:ext>
            </a:extLst>
          </p:cNvPr>
          <p:cNvGraphicFramePr/>
          <p:nvPr>
            <p:extLst/>
          </p:nvPr>
        </p:nvGraphicFramePr>
        <p:xfrm>
          <a:off x="486922" y="2311768"/>
          <a:ext cx="2769909" cy="3102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8CC271B-9A7E-46FA-966A-115608F6D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178" y="2336290"/>
            <a:ext cx="2769909" cy="30776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B0B4532-2B71-4838-85F4-7E1B2C9C0166}"/>
              </a:ext>
            </a:extLst>
          </p:cNvPr>
          <p:cNvSpPr/>
          <p:nvPr/>
        </p:nvSpPr>
        <p:spPr>
          <a:xfrm>
            <a:off x="3262241" y="2311768"/>
            <a:ext cx="2536990" cy="31022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>
                <a:solidFill>
                  <a:schemeClr val="tx1"/>
                </a:solidFill>
              </a:rPr>
              <a:t>전체 의사의 </a:t>
            </a:r>
            <a:r>
              <a:rPr lang="en-US" altLang="ko-KR" b="1">
                <a:solidFill>
                  <a:schemeClr val="tx1"/>
                </a:solidFill>
              </a:rPr>
              <a:t>53%</a:t>
            </a:r>
            <a:r>
              <a:rPr lang="ko-KR" altLang="en-US">
                <a:solidFill>
                  <a:schemeClr val="tx1"/>
                </a:solidFill>
              </a:rPr>
              <a:t>가 수도권에 편중</a:t>
            </a: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>
                <a:solidFill>
                  <a:schemeClr val="tx1"/>
                </a:solidFill>
              </a:rPr>
              <a:t>비수도권 지역의 </a:t>
            </a: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>
                <a:solidFill>
                  <a:schemeClr val="tx1"/>
                </a:solidFill>
              </a:rPr>
              <a:t>열악한 의료서비스</a:t>
            </a: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C30E6E4-4CF0-4AA0-A82F-3FBB8E831837}"/>
              </a:ext>
            </a:extLst>
          </p:cNvPr>
          <p:cNvSpPr/>
          <p:nvPr/>
        </p:nvSpPr>
        <p:spPr>
          <a:xfrm>
            <a:off x="9168088" y="2324991"/>
            <a:ext cx="2536990" cy="3085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>
                <a:solidFill>
                  <a:schemeClr val="tx1"/>
                </a:solidFill>
              </a:rPr>
              <a:t>전체 의료기관 </a:t>
            </a: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altLang="ko-KR" b="1">
                <a:solidFill>
                  <a:schemeClr val="tx1"/>
                </a:solidFill>
              </a:rPr>
              <a:t>47%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수도권 집중</a:t>
            </a:r>
            <a:endParaRPr lang="en-US" altLang="ko-KR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>
                <a:solidFill>
                  <a:schemeClr val="tx1"/>
                </a:solidFill>
              </a:rPr>
              <a:t>지방의 의료시설 </a:t>
            </a: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>
                <a:solidFill>
                  <a:schemeClr val="tx1"/>
                </a:solidFill>
              </a:rPr>
              <a:t>공급이 수요를 </a:t>
            </a: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>
                <a:solidFill>
                  <a:schemeClr val="tx1"/>
                </a:solidFill>
              </a:rPr>
              <a:t>충족시키지 못함</a:t>
            </a:r>
            <a:endParaRPr lang="en-US" altLang="ko-KR" sz="140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A5E710-2968-42F1-ADCB-98A192FD254C}"/>
              </a:ext>
            </a:extLst>
          </p:cNvPr>
          <p:cNvCxnSpPr/>
          <p:nvPr/>
        </p:nvCxnSpPr>
        <p:spPr>
          <a:xfrm>
            <a:off x="-298" y="627278"/>
            <a:ext cx="11133354" cy="9525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2F47F9-4560-4858-9D1D-F0268E73154F}"/>
              </a:ext>
            </a:extLst>
          </p:cNvPr>
          <p:cNvSpPr/>
          <p:nvPr/>
        </p:nvSpPr>
        <p:spPr>
          <a:xfrm>
            <a:off x="0" y="13450"/>
            <a:ext cx="8922328" cy="58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800" b="1">
                <a:solidFill>
                  <a:schemeClr val="tx1"/>
                </a:solidFill>
                <a:latin typeface="Futura Std Book" panose="020B0802020204020204" pitchFamily="34" charset="0"/>
              </a:rPr>
              <a:t>02 </a:t>
            </a:r>
            <a:r>
              <a:rPr lang="ko-KR" altLang="en-US" sz="28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현황 </a:t>
            </a:r>
            <a:r>
              <a:rPr lang="en-US" altLang="ko-KR" sz="2800" b="1">
                <a:solidFill>
                  <a:schemeClr val="tx1"/>
                </a:solidFill>
                <a:latin typeface="Futura Std Book" panose="020B0802020204020204" pitchFamily="34" charset="0"/>
              </a:rPr>
              <a:t>&amp; </a:t>
            </a:r>
            <a:r>
              <a:rPr lang="ko-KR" altLang="en-US" sz="2800" b="1">
                <a:solidFill>
                  <a:schemeClr val="tx1"/>
                </a:solidFill>
                <a:latin typeface="Futura Std Book" panose="020B0802020204020204" pitchFamily="34" charset="0"/>
              </a:rPr>
              <a:t>개선기회 </a:t>
            </a:r>
            <a:r>
              <a:rPr lang="en-US" altLang="ko-KR" sz="28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28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28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628A71A-D929-44E9-837B-4188CF561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629" y="13449"/>
            <a:ext cx="1068371" cy="76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10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29310C-7EFB-4F08-8D49-95BDEC6A9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54031"/>
              </p:ext>
            </p:extLst>
          </p:nvPr>
        </p:nvGraphicFramePr>
        <p:xfrm>
          <a:off x="546552" y="782427"/>
          <a:ext cx="10988956" cy="5568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7961">
                  <a:extLst>
                    <a:ext uri="{9D8B030D-6E8A-4147-A177-3AD203B41FA5}">
                      <a16:colId xmlns:a16="http://schemas.microsoft.com/office/drawing/2014/main" val="2029822080"/>
                    </a:ext>
                  </a:extLst>
                </a:gridCol>
                <a:gridCol w="1949345">
                  <a:extLst>
                    <a:ext uri="{9D8B030D-6E8A-4147-A177-3AD203B41FA5}">
                      <a16:colId xmlns:a16="http://schemas.microsoft.com/office/drawing/2014/main" val="2463150080"/>
                    </a:ext>
                  </a:extLst>
                </a:gridCol>
                <a:gridCol w="5531650">
                  <a:extLst>
                    <a:ext uri="{9D8B030D-6E8A-4147-A177-3AD203B41FA5}">
                      <a16:colId xmlns:a16="http://schemas.microsoft.com/office/drawing/2014/main" val="1574429139"/>
                    </a:ext>
                  </a:extLst>
                </a:gridCol>
              </a:tblGrid>
              <a:tr h="307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목적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분석방법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주요내용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021638"/>
                  </a:ext>
                </a:extLst>
              </a:tr>
              <a:tr h="45429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전체 데이터의 분포 특성 및 </a:t>
                      </a:r>
                      <a:endParaRPr lang="en-US" altLang="ko-KR" sz="1800" b="1" dirty="0"/>
                    </a:p>
                    <a:p>
                      <a:pPr algn="ctr" latinLnBrk="1"/>
                      <a:r>
                        <a:rPr lang="ko-KR" altLang="en-US" sz="1800" b="1" dirty="0"/>
                        <a:t>변수간의 관련성 확인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히스토그램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1" dirty="0" err="1"/>
                        <a:t>연속형</a:t>
                      </a:r>
                      <a:r>
                        <a:rPr lang="ko-KR" altLang="en-US" sz="1500" b="1" dirty="0"/>
                        <a:t> 변수를 대상으로 데이터 전체 분포 확인</a:t>
                      </a:r>
                      <a:endParaRPr lang="en-US" altLang="ko-KR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142591"/>
                  </a:ext>
                </a:extLst>
              </a:tr>
              <a:tr h="4542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산점도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1" dirty="0"/>
                        <a:t>전체 변수간의 영향도 확인을 통한 사전 영향인자 확인</a:t>
                      </a:r>
                      <a:endParaRPr lang="en-US" altLang="ko-KR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138950"/>
                  </a:ext>
                </a:extLst>
              </a:tr>
              <a:tr h="4542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상관분석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1" dirty="0"/>
                        <a:t>변수간의 상관성이 어느 정도인지 확인</a:t>
                      </a:r>
                      <a:endParaRPr lang="en-US" altLang="ko-KR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530971"/>
                  </a:ext>
                </a:extLst>
              </a:tr>
              <a:tr h="364763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/>
                        <a:t>5</a:t>
                      </a:r>
                      <a:r>
                        <a:rPr lang="ko-KR" altLang="en-US" sz="1800" b="1" dirty="0"/>
                        <a:t>대 주요질병에 영향을 미치는 </a:t>
                      </a:r>
                      <a:endParaRPr lang="en-US" altLang="ko-KR" sz="1800" b="1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/>
                        <a:t>영향인자 파악 및 모델링을 </a:t>
                      </a:r>
                      <a:endParaRPr lang="en-US" altLang="ko-KR" sz="1800" b="1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/>
                        <a:t>통하여 예측에 활용</a:t>
                      </a:r>
                      <a:endParaRPr lang="en-US" altLang="ko-KR" sz="18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/>
                        <a:t>선형회귀분석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/>
                        <a:t>5</a:t>
                      </a:r>
                      <a:r>
                        <a:rPr lang="ko-KR" altLang="en-US" sz="1500" b="1" dirty="0"/>
                        <a:t>대 주요질병에 영향을 미치는 변수와 영향도 계산</a:t>
                      </a:r>
                      <a:endParaRPr lang="en-US" altLang="ko-KR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76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랜덤포레스트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/>
                        <a:t>5</a:t>
                      </a:r>
                      <a:r>
                        <a:rPr lang="ko-KR" altLang="en-US" sz="1500" b="1" dirty="0"/>
                        <a:t>대 주요질병에 영향을 미치는 변수 확인 및 정확도 확인</a:t>
                      </a:r>
                      <a:endParaRPr lang="en-US" altLang="ko-KR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382622"/>
                  </a:ext>
                </a:extLst>
              </a:tr>
              <a:tr h="36476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/>
                        <a:t>GB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001426"/>
                  </a:ext>
                </a:extLst>
              </a:tr>
              <a:tr h="380088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/>
                        <a:t> 암 발병에 영향을 미치는 </a:t>
                      </a:r>
                      <a:endParaRPr lang="en-US" altLang="ko-KR" sz="1800" b="1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/>
                        <a:t>영향인자 파악 및 모델링을 </a:t>
                      </a:r>
                      <a:endParaRPr lang="en-US" altLang="ko-KR" sz="1800" b="1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/>
                        <a:t>통하여 발병여부 예측에 활용 </a:t>
                      </a:r>
                      <a:endParaRPr lang="en-US" altLang="ko-KR" sz="18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랜덤포레스트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/>
                        <a:t>암 발병률을 잘 예측할 수 있는 회귀모델 개발</a:t>
                      </a:r>
                      <a:endParaRPr lang="en-US" altLang="ko-KR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459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/>
                        <a:t>GB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148251"/>
                  </a:ext>
                </a:extLst>
              </a:tr>
              <a:tr h="332543"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/>
                        <a:t>5</a:t>
                      </a:r>
                      <a:r>
                        <a:rPr lang="ko-KR" altLang="en-US" sz="1800" b="1" dirty="0"/>
                        <a:t>대 질병 유무를 통해</a:t>
                      </a:r>
                      <a:endParaRPr lang="en-US" altLang="ko-KR" sz="1800" b="1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/>
                        <a:t>암 진단 모델 생성</a:t>
                      </a:r>
                      <a:endParaRPr lang="en-US" altLang="ko-KR" sz="18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로지스틱 회귀분석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1" dirty="0"/>
                        <a:t>암 </a:t>
                      </a:r>
                      <a:r>
                        <a:rPr lang="ko-KR" altLang="en-US" sz="1500" b="1" dirty="0" err="1"/>
                        <a:t>오분류율이</a:t>
                      </a:r>
                      <a:r>
                        <a:rPr lang="ko-KR" altLang="en-US" sz="1500" b="1" dirty="0"/>
                        <a:t> 작은 모델 개발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645310"/>
                  </a:ext>
                </a:extLst>
              </a:tr>
              <a:tr h="33254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dirty="0"/>
                        <a:t>의사결정나무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ko-KR" altLang="en-US" sz="1500" b="1" dirty="0"/>
                        <a:t>분류기준 설정에 의하여 암에 영향을 주는 설명변수 확인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517521"/>
                  </a:ext>
                </a:extLst>
              </a:tr>
              <a:tr h="386402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err="1"/>
                        <a:t>랜덤포레스트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064815"/>
                  </a:ext>
                </a:extLst>
              </a:tr>
              <a:tr h="428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 i="0" dirty="0" err="1"/>
                        <a:t>그래디언트</a:t>
                      </a:r>
                      <a:r>
                        <a:rPr lang="ko-KR" altLang="en-US" sz="1500" b="1" i="0" dirty="0"/>
                        <a:t> </a:t>
                      </a:r>
                      <a:r>
                        <a:rPr lang="ko-KR" altLang="en-US" sz="1500" b="1" i="0" dirty="0" err="1"/>
                        <a:t>부스팅</a:t>
                      </a:r>
                      <a:endParaRPr lang="ko-KR" altLang="en-US" sz="1500" b="1" i="0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90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/>
                        <a:t>SVM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837B98D-61AF-4C49-823A-34539A930612}"/>
              </a:ext>
            </a:extLst>
          </p:cNvPr>
          <p:cNvSpPr txBox="1"/>
          <p:nvPr/>
        </p:nvSpPr>
        <p:spPr>
          <a:xfrm>
            <a:off x="546552" y="6390399"/>
            <a:ext cx="10779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※ 5</a:t>
            </a:r>
            <a:r>
              <a:rPr lang="ko-KR" altLang="en-US" sz="1600" b="1" dirty="0"/>
              <a:t>대 주요질병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당뇨병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고혈압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이상지질혈증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만성신부전증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간장질환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-298" y="627278"/>
            <a:ext cx="11133354" cy="9525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629" y="13449"/>
            <a:ext cx="1068371" cy="768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0B89F9-2F04-4C10-BE97-3D6DD7896B96}"/>
              </a:ext>
            </a:extLst>
          </p:cNvPr>
          <p:cNvSpPr/>
          <p:nvPr/>
        </p:nvSpPr>
        <p:spPr>
          <a:xfrm>
            <a:off x="0" y="13450"/>
            <a:ext cx="8922328" cy="58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03 </a:t>
            </a:r>
            <a:r>
              <a:rPr lang="ko-KR" altLang="en-US" sz="28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분석계획</a:t>
            </a:r>
          </a:p>
        </p:txBody>
      </p:sp>
    </p:spTree>
    <p:extLst>
      <p:ext uri="{BB962C8B-B14F-4D97-AF65-F5344CB8AC3E}">
        <p14:creationId xmlns:p14="http://schemas.microsoft.com/office/powerpoint/2010/main" val="2128122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67CDF1-5BE5-4448-818C-44D74456116E}"/>
              </a:ext>
            </a:extLst>
          </p:cNvPr>
          <p:cNvSpPr txBox="1"/>
          <p:nvPr/>
        </p:nvSpPr>
        <p:spPr>
          <a:xfrm>
            <a:off x="763721" y="1707052"/>
            <a:ext cx="1000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sz="1600" dirty="0"/>
              <a:t>40</a:t>
            </a:r>
            <a:r>
              <a:rPr lang="ko-KR" altLang="en-US" sz="1600" dirty="0"/>
              <a:t>대 이후 증가율이 높게 나타나는 질병 </a:t>
            </a:r>
            <a:r>
              <a:rPr lang="en-US" altLang="ko-KR" sz="1600" dirty="0"/>
              <a:t>: </a:t>
            </a:r>
            <a:r>
              <a:rPr lang="ko-KR" altLang="en-US" sz="1600" dirty="0"/>
              <a:t>당뇨</a:t>
            </a:r>
            <a:r>
              <a:rPr lang="en-US" altLang="ko-KR" sz="1600" dirty="0"/>
              <a:t>, </a:t>
            </a:r>
            <a:r>
              <a:rPr lang="ko-KR" altLang="en-US" sz="1600" dirty="0"/>
              <a:t>신장질환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-298" y="627278"/>
            <a:ext cx="11133354" cy="9525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629" y="13449"/>
            <a:ext cx="1068371" cy="7689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0B89F9-2F04-4C10-BE97-3D6DD7896B96}"/>
              </a:ext>
            </a:extLst>
          </p:cNvPr>
          <p:cNvSpPr/>
          <p:nvPr/>
        </p:nvSpPr>
        <p:spPr>
          <a:xfrm>
            <a:off x="0" y="13450"/>
            <a:ext cx="8922328" cy="58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04 </a:t>
            </a:r>
            <a:r>
              <a:rPr lang="ko-KR" altLang="en-US" sz="28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분석결과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2803" y="796930"/>
            <a:ext cx="10201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sz="2400" b="1" dirty="0"/>
              <a:t>40</a:t>
            </a:r>
            <a:r>
              <a:rPr lang="ko-KR" altLang="en-US" sz="2400" b="1" dirty="0"/>
              <a:t>대 이상 </a:t>
            </a:r>
            <a:r>
              <a:rPr lang="ko-KR" altLang="en-US" sz="2400" b="1"/>
              <a:t>연령별 </a:t>
            </a:r>
            <a:r>
              <a:rPr lang="en-US" altLang="ko-KR" sz="2400" b="1"/>
              <a:t>5</a:t>
            </a:r>
            <a:r>
              <a:rPr lang="ko-KR" altLang="en-US" sz="2400" b="1"/>
              <a:t>대 주요 질병 </a:t>
            </a:r>
            <a:r>
              <a:rPr lang="ko-KR" altLang="en-US" sz="2400" b="1" dirty="0"/>
              <a:t>발생률이 급속히 증가함에 </a:t>
            </a:r>
            <a:r>
              <a:rPr lang="ko-KR" altLang="en-US" sz="2400" b="1"/>
              <a:t>따라 </a:t>
            </a:r>
            <a:endParaRPr lang="en-US" altLang="ko-KR" sz="2400" b="1"/>
          </a:p>
          <a:p>
            <a:pPr marL="342900" indent="-342900">
              <a:buClr>
                <a:schemeClr val="bg1"/>
              </a:buClr>
              <a:buFont typeface="Wingdings" pitchFamily="2" charset="2"/>
              <a:buChar char="Ø"/>
            </a:pPr>
            <a:r>
              <a:rPr lang="ko-KR" altLang="en-US" sz="2400" b="1">
                <a:solidFill>
                  <a:srgbClr val="0000FF"/>
                </a:solidFill>
              </a:rPr>
              <a:t>연령대를 </a:t>
            </a:r>
            <a:r>
              <a:rPr lang="ko-KR" altLang="en-US" sz="2400" b="1" dirty="0">
                <a:solidFill>
                  <a:srgbClr val="0000FF"/>
                </a:solidFill>
              </a:rPr>
              <a:t>고려한 질병 사전 예측 및 진단 서비스 개발 필요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4EFB3A-BE07-403C-A326-1996BC438AD7}"/>
              </a:ext>
            </a:extLst>
          </p:cNvPr>
          <p:cNvSpPr txBox="1"/>
          <p:nvPr/>
        </p:nvSpPr>
        <p:spPr>
          <a:xfrm>
            <a:off x="582802" y="2273590"/>
            <a:ext cx="5256184" cy="4244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4912" tIns="105664" rIns="184912" bIns="105664" numCol="1" spcCol="1270" anchor="ctr" anchorCtr="0">
            <a:noAutofit/>
          </a:bodyPr>
          <a:lstStyle/>
          <a:p>
            <a:r>
              <a:rPr lang="ko-KR" altLang="en-US" sz="1500" b="1" dirty="0">
                <a:solidFill>
                  <a:schemeClr val="tx1"/>
                </a:solidFill>
              </a:rPr>
              <a:t>연령대별 당뇨 발병률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4EFB3A-BE07-403C-A326-1996BC438AD7}"/>
              </a:ext>
            </a:extLst>
          </p:cNvPr>
          <p:cNvSpPr txBox="1"/>
          <p:nvPr/>
        </p:nvSpPr>
        <p:spPr>
          <a:xfrm>
            <a:off x="6270167" y="2273589"/>
            <a:ext cx="5164853" cy="4244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4912" tIns="105664" rIns="184912" bIns="105664" numCol="1" spcCol="1270" anchor="ctr" anchorCtr="0">
            <a:noAutofit/>
          </a:bodyPr>
          <a:lstStyle/>
          <a:p>
            <a:r>
              <a:rPr lang="ko-KR" altLang="en-US" sz="1500" b="1" dirty="0">
                <a:solidFill>
                  <a:schemeClr val="tx1"/>
                </a:solidFill>
              </a:rPr>
              <a:t>연령대별 만성신부전 발병률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2803" y="5524448"/>
            <a:ext cx="11614121" cy="1026810"/>
          </a:xfrm>
          <a:prstGeom prst="rect">
            <a:avLst/>
          </a:prstGeom>
          <a:noFill/>
        </p:spPr>
        <p:txBody>
          <a:bodyPr wrap="square" tIns="36000" rIns="72000" bIns="36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40</a:t>
            </a:r>
            <a:r>
              <a:rPr lang="ko-KR" altLang="en-US" dirty="0"/>
              <a:t>세 미만에서는 당뇨</a:t>
            </a:r>
            <a:r>
              <a:rPr lang="en-US" altLang="ko-KR" dirty="0"/>
              <a:t>, </a:t>
            </a:r>
            <a:r>
              <a:rPr lang="ko-KR" altLang="en-US" dirty="0"/>
              <a:t>신장질환 발생률이 크지 않지만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40</a:t>
            </a:r>
            <a:r>
              <a:rPr lang="ko-KR" altLang="en-US" dirty="0"/>
              <a:t>세 이후로 대폭 증가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20~30</a:t>
            </a:r>
            <a:r>
              <a:rPr lang="ko-KR" altLang="en-US" sz="1400" dirty="0"/>
              <a:t>대에게는 만성질환 예방이 필요하다</a:t>
            </a:r>
            <a:r>
              <a:rPr lang="en-US" altLang="ko-KR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40</a:t>
            </a:r>
            <a:r>
              <a:rPr lang="ko-KR" altLang="en-US" sz="1400" dirty="0"/>
              <a:t>세 이상에게는 만성질환 진단 및 관리가 필요하다</a:t>
            </a:r>
            <a:r>
              <a:rPr lang="en-US" altLang="ko-KR" sz="14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9880DB-DB57-470C-A9CB-F59355847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62" y="2708126"/>
            <a:ext cx="5256184" cy="2686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965D304-9464-46A0-90C3-391959069535}"/>
              </a:ext>
            </a:extLst>
          </p:cNvPr>
          <p:cNvSpPr/>
          <p:nvPr/>
        </p:nvSpPr>
        <p:spPr>
          <a:xfrm>
            <a:off x="1357313" y="5133238"/>
            <a:ext cx="371475" cy="117418"/>
          </a:xfrm>
          <a:prstGeom prst="rect">
            <a:avLst/>
          </a:prstGeom>
          <a:solidFill>
            <a:srgbClr val="85A4C2"/>
          </a:solidFill>
          <a:ln>
            <a:solidFill>
              <a:srgbClr val="85A4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F03E2A-1083-4500-AA51-595785A2FC22}"/>
              </a:ext>
            </a:extLst>
          </p:cNvPr>
          <p:cNvSpPr/>
          <p:nvPr/>
        </p:nvSpPr>
        <p:spPr>
          <a:xfrm>
            <a:off x="1909763" y="5064919"/>
            <a:ext cx="371475" cy="185737"/>
          </a:xfrm>
          <a:prstGeom prst="rect">
            <a:avLst/>
          </a:prstGeom>
          <a:solidFill>
            <a:srgbClr val="85A4C2"/>
          </a:solidFill>
          <a:ln>
            <a:solidFill>
              <a:srgbClr val="85A4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A01F55-1FAD-439B-8B51-680B409E7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167" y="2708126"/>
            <a:ext cx="5164853" cy="2686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7A7C61-FFB2-46EA-BA2E-451B25CB7FE6}"/>
              </a:ext>
            </a:extLst>
          </p:cNvPr>
          <p:cNvSpPr/>
          <p:nvPr/>
        </p:nvSpPr>
        <p:spPr>
          <a:xfrm>
            <a:off x="7096891" y="4757739"/>
            <a:ext cx="380234" cy="488156"/>
          </a:xfrm>
          <a:prstGeom prst="rect">
            <a:avLst/>
          </a:prstGeom>
          <a:solidFill>
            <a:srgbClr val="85A4C2"/>
          </a:solidFill>
          <a:ln>
            <a:solidFill>
              <a:srgbClr val="85A4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99561AF-1F2D-43DB-8873-B728A0A4016E}"/>
              </a:ext>
            </a:extLst>
          </p:cNvPr>
          <p:cNvSpPr/>
          <p:nvPr/>
        </p:nvSpPr>
        <p:spPr>
          <a:xfrm>
            <a:off x="7626876" y="4476750"/>
            <a:ext cx="380234" cy="771525"/>
          </a:xfrm>
          <a:prstGeom prst="rect">
            <a:avLst/>
          </a:prstGeom>
          <a:solidFill>
            <a:srgbClr val="85A4C2"/>
          </a:solidFill>
          <a:ln>
            <a:solidFill>
              <a:srgbClr val="85A4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657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4.googleusercontent.com/LkcTXlje1Ingv8VQUTM-t6Z4tWTvq7SQc6uWQFCvFb4s0L08-YhEB7R-XDSj5syBzjl_MuuMO5HRMdekYRZlGHMZm_bEs3xeeTcfi8Ddpvxeie-YPzu0AkDqcHjePz_LXBHwMCFp">
            <a:extLst>
              <a:ext uri="{FF2B5EF4-FFF2-40B4-BE49-F238E27FC236}">
                <a16:creationId xmlns:a16="http://schemas.microsoft.com/office/drawing/2014/main" id="{D4BACD93-6D78-4A80-AEEC-0D8A6FD01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70" y="2449312"/>
            <a:ext cx="5135550" cy="3167717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  <a:extLst/>
        </p:spPr>
      </p:pic>
      <p:pic>
        <p:nvPicPr>
          <p:cNvPr id="12" name="Picture 4" descr="https://lh3.googleusercontent.com/d_Cz3Y0D4S7VhQArVjdtQCdvdV2K_K2iTSIpDflXdGU5oy4-RNStxf8QP9Xm3O9lh5B-wvY4Xeraldt7bjpMwt4ArqxfJP1jD0R0oaCwUin056qq518DbgJG3kKsdZIbuBCDpMZU">
            <a:extLst>
              <a:ext uri="{FF2B5EF4-FFF2-40B4-BE49-F238E27FC236}">
                <a16:creationId xmlns:a16="http://schemas.microsoft.com/office/drawing/2014/main" id="{42EA2444-31D5-4A78-96B2-858B4083D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917" y="2428460"/>
            <a:ext cx="5093815" cy="316771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-298" y="627278"/>
            <a:ext cx="11133354" cy="9525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629" y="13449"/>
            <a:ext cx="1068371" cy="76897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0B89F9-2F04-4C10-BE97-3D6DD7896B96}"/>
              </a:ext>
            </a:extLst>
          </p:cNvPr>
          <p:cNvSpPr/>
          <p:nvPr/>
        </p:nvSpPr>
        <p:spPr>
          <a:xfrm>
            <a:off x="0" y="13450"/>
            <a:ext cx="8922328" cy="58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04 </a:t>
            </a:r>
            <a:r>
              <a:rPr lang="ko-KR" altLang="en-US" sz="28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분석결과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512" y="937699"/>
            <a:ext cx="10814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sz="2400" b="1"/>
              <a:t>5</a:t>
            </a:r>
            <a:r>
              <a:rPr lang="ko-KR" altLang="en-US" sz="2400" b="1"/>
              <a:t>대 주요 질병에 </a:t>
            </a:r>
            <a:r>
              <a:rPr lang="ko-KR" altLang="en-US" sz="2400" b="1" dirty="0"/>
              <a:t>대한 관리가 중요하며 특히 그 중 </a:t>
            </a:r>
            <a:r>
              <a:rPr lang="ko-KR" altLang="en-US" sz="2400" b="1" dirty="0">
                <a:solidFill>
                  <a:srgbClr val="0000FF"/>
                </a:solidFill>
              </a:rPr>
              <a:t>당뇨에 대한 </a:t>
            </a:r>
            <a:r>
              <a:rPr lang="ko-KR" altLang="en-US" sz="2400" b="1">
                <a:solidFill>
                  <a:srgbClr val="0000FF"/>
                </a:solidFill>
              </a:rPr>
              <a:t>관리가 </a:t>
            </a:r>
            <a:endParaRPr lang="en-US" altLang="ko-KR" sz="2400" b="1">
              <a:solidFill>
                <a:srgbClr val="0000FF"/>
              </a:solidFill>
            </a:endParaRPr>
          </a:p>
          <a:p>
            <a:pPr marL="342900" indent="-342900">
              <a:buClr>
                <a:schemeClr val="bg1"/>
              </a:buClr>
              <a:buFont typeface="Wingdings" pitchFamily="2" charset="2"/>
              <a:buChar char="Ø"/>
            </a:pPr>
            <a:r>
              <a:rPr lang="ko-KR" altLang="en-US" sz="2400" b="1">
                <a:solidFill>
                  <a:srgbClr val="0000FF"/>
                </a:solidFill>
              </a:rPr>
              <a:t>가장 </a:t>
            </a:r>
            <a:r>
              <a:rPr lang="ko-KR" altLang="en-US" sz="2400" b="1" dirty="0">
                <a:solidFill>
                  <a:srgbClr val="0000FF"/>
                </a:solidFill>
              </a:rPr>
              <a:t>필요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4EFB3A-BE07-403C-A326-1996BC438AD7}"/>
              </a:ext>
            </a:extLst>
          </p:cNvPr>
          <p:cNvSpPr txBox="1"/>
          <p:nvPr/>
        </p:nvSpPr>
        <p:spPr>
          <a:xfrm>
            <a:off x="564470" y="2014020"/>
            <a:ext cx="5135550" cy="4244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4912" tIns="105664" rIns="184912" bIns="105664" numCol="1" spcCol="1270" anchor="ctr" anchorCtr="0">
            <a:noAutofit/>
          </a:bodyPr>
          <a:lstStyle/>
          <a:p>
            <a:r>
              <a:rPr lang="ko-KR" altLang="en-US" sz="1500" b="1">
                <a:solidFill>
                  <a:schemeClr val="tx1"/>
                </a:solidFill>
              </a:rPr>
              <a:t>질병 개수별 암 발병 여부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4EFB3A-BE07-403C-A326-1996BC438AD7}"/>
              </a:ext>
            </a:extLst>
          </p:cNvPr>
          <p:cNvSpPr txBox="1"/>
          <p:nvPr/>
        </p:nvSpPr>
        <p:spPr>
          <a:xfrm>
            <a:off x="6270165" y="2003971"/>
            <a:ext cx="5104567" cy="4244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84912" tIns="105664" rIns="184912" bIns="105664" numCol="1" spcCol="1270" anchor="ctr" anchorCtr="0">
            <a:noAutofit/>
          </a:bodyPr>
          <a:lstStyle/>
          <a:p>
            <a:r>
              <a:rPr lang="ko-KR" altLang="en-US" sz="1500" b="1">
                <a:solidFill>
                  <a:schemeClr val="tx1"/>
                </a:solidFill>
              </a:rPr>
              <a:t>당뇨 여부에 따른 암 발병 여부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4471" y="5826632"/>
            <a:ext cx="5135550" cy="626701"/>
          </a:xfrm>
          <a:prstGeom prst="rect">
            <a:avLst/>
          </a:prstGeom>
          <a:noFill/>
        </p:spPr>
        <p:txBody>
          <a:bodyPr wrap="square" tIns="36000" rIns="72000" bIns="36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5</a:t>
            </a:r>
            <a:r>
              <a:rPr lang="ko-KR" altLang="en-US" dirty="0"/>
              <a:t>대 질병 보유개수가 높을수록 암 발병률도 높은 것을 확인</a:t>
            </a:r>
            <a:endParaRPr lang="en-US" altLang="ko-KR" dirty="0"/>
          </a:p>
        </p:txBody>
      </p:sp>
      <p:sp>
        <p:nvSpPr>
          <p:cNvPr id="22" name="TextBox 21"/>
          <p:cNvSpPr txBox="1"/>
          <p:nvPr/>
        </p:nvSpPr>
        <p:spPr>
          <a:xfrm>
            <a:off x="6239184" y="5765609"/>
            <a:ext cx="5135550" cy="434662"/>
          </a:xfrm>
          <a:prstGeom prst="rect">
            <a:avLst/>
          </a:prstGeom>
          <a:noFill/>
        </p:spPr>
        <p:txBody>
          <a:bodyPr wrap="square" tIns="36000" rIns="72000" bIns="36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당뇨가 암에 큰 영향을 주는 것을 확인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CCC954-7621-46D0-9397-7759ACFC7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650" y="2791712"/>
            <a:ext cx="149695" cy="17691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7FD2784-381E-4EAA-BAC7-B0397EC5F86D}"/>
              </a:ext>
            </a:extLst>
          </p:cNvPr>
          <p:cNvSpPr/>
          <p:nvPr/>
        </p:nvSpPr>
        <p:spPr>
          <a:xfrm>
            <a:off x="1313813" y="4379119"/>
            <a:ext cx="280988" cy="79802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CC48C8-1188-4A77-A2CF-7C0539ADD815}"/>
              </a:ext>
            </a:extLst>
          </p:cNvPr>
          <p:cNvSpPr/>
          <p:nvPr/>
        </p:nvSpPr>
        <p:spPr>
          <a:xfrm>
            <a:off x="2025090" y="3429000"/>
            <a:ext cx="280988" cy="174814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F36DB2-8BE6-43C2-BE28-3527DE594CB5}"/>
              </a:ext>
            </a:extLst>
          </p:cNvPr>
          <p:cNvSpPr/>
          <p:nvPr/>
        </p:nvSpPr>
        <p:spPr>
          <a:xfrm>
            <a:off x="2716354" y="2762251"/>
            <a:ext cx="308160" cy="24148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76D6AA-4AB5-4A13-BD51-2882E0B268F1}"/>
              </a:ext>
            </a:extLst>
          </p:cNvPr>
          <p:cNvSpPr/>
          <p:nvPr/>
        </p:nvSpPr>
        <p:spPr>
          <a:xfrm>
            <a:off x="3446370" y="3162301"/>
            <a:ext cx="288784" cy="201484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6AB0AD-A9C0-428C-9983-4C5E5267535D}"/>
              </a:ext>
            </a:extLst>
          </p:cNvPr>
          <p:cNvSpPr/>
          <p:nvPr/>
        </p:nvSpPr>
        <p:spPr>
          <a:xfrm>
            <a:off x="4160908" y="4617720"/>
            <a:ext cx="288784" cy="5594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97BE40-967F-4E99-897A-C6FD9EB3915D}"/>
              </a:ext>
            </a:extLst>
          </p:cNvPr>
          <p:cNvSpPr/>
          <p:nvPr/>
        </p:nvSpPr>
        <p:spPr>
          <a:xfrm>
            <a:off x="3036698" y="4908550"/>
            <a:ext cx="276600" cy="268597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BE335B-E6C1-4FD5-AD3F-F1DF277D55B7}"/>
              </a:ext>
            </a:extLst>
          </p:cNvPr>
          <p:cNvSpPr/>
          <p:nvPr/>
        </p:nvSpPr>
        <p:spPr>
          <a:xfrm>
            <a:off x="3739542" y="4628524"/>
            <a:ext cx="284396" cy="548624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751B8D5-A112-40B9-8F4B-4EF816262713}"/>
              </a:ext>
            </a:extLst>
          </p:cNvPr>
          <p:cNvSpPr/>
          <p:nvPr/>
        </p:nvSpPr>
        <p:spPr>
          <a:xfrm>
            <a:off x="4449692" y="3702051"/>
            <a:ext cx="297070" cy="1475094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B021E7-9318-4BE6-81F2-F3BEF328CDA4}"/>
              </a:ext>
            </a:extLst>
          </p:cNvPr>
          <p:cNvSpPr/>
          <p:nvPr/>
        </p:nvSpPr>
        <p:spPr>
          <a:xfrm>
            <a:off x="5164230" y="4908550"/>
            <a:ext cx="288784" cy="268596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CC4C65-DB63-4220-AA82-ADD4E72EA03C}"/>
              </a:ext>
            </a:extLst>
          </p:cNvPr>
          <p:cNvCxnSpPr>
            <a:cxnSpLocks/>
          </p:cNvCxnSpPr>
          <p:nvPr/>
        </p:nvCxnSpPr>
        <p:spPr>
          <a:xfrm>
            <a:off x="1252538" y="5177147"/>
            <a:ext cx="43138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E20E75-C31E-48D7-A9E0-AD11A111B9CC}"/>
              </a:ext>
            </a:extLst>
          </p:cNvPr>
          <p:cNvSpPr/>
          <p:nvPr/>
        </p:nvSpPr>
        <p:spPr>
          <a:xfrm>
            <a:off x="4775185" y="3119694"/>
            <a:ext cx="255047" cy="852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92A540C-7414-4553-802C-4C70F8F32262}"/>
              </a:ext>
            </a:extLst>
          </p:cNvPr>
          <p:cNvSpPr/>
          <p:nvPr/>
        </p:nvSpPr>
        <p:spPr>
          <a:xfrm>
            <a:off x="4775185" y="2942790"/>
            <a:ext cx="255047" cy="85212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BE3B4B-A3EA-4187-8D4B-02552B8570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1491" y="2906119"/>
            <a:ext cx="256975" cy="308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10F1B7-A822-4673-9271-F10E4C806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6972" y="2596733"/>
            <a:ext cx="841849" cy="69211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609584B-5EFA-456F-B26F-8006B383D4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695" y="2515213"/>
            <a:ext cx="4991100" cy="301942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54F9A9A-F466-4C54-BCCE-5728154CF143}"/>
              </a:ext>
            </a:extLst>
          </p:cNvPr>
          <p:cNvSpPr/>
          <p:nvPr/>
        </p:nvSpPr>
        <p:spPr>
          <a:xfrm>
            <a:off x="7277099" y="4131468"/>
            <a:ext cx="1136651" cy="18018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D3D0BC-EF40-4665-83A0-CEFF2B32BA21}"/>
              </a:ext>
            </a:extLst>
          </p:cNvPr>
          <p:cNvSpPr/>
          <p:nvPr/>
        </p:nvSpPr>
        <p:spPr>
          <a:xfrm>
            <a:off x="7277099" y="4311649"/>
            <a:ext cx="1136651" cy="729457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2908F0-8748-4B66-9DB7-AFCD60C67140}"/>
              </a:ext>
            </a:extLst>
          </p:cNvPr>
          <p:cNvSpPr/>
          <p:nvPr/>
        </p:nvSpPr>
        <p:spPr>
          <a:xfrm>
            <a:off x="9542462" y="4933950"/>
            <a:ext cx="1136651" cy="1071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19E8CD-C5EB-48F4-A1F6-AC747F4295FC}"/>
              </a:ext>
            </a:extLst>
          </p:cNvPr>
          <p:cNvSpPr/>
          <p:nvPr/>
        </p:nvSpPr>
        <p:spPr>
          <a:xfrm>
            <a:off x="9542462" y="2665507"/>
            <a:ext cx="1136651" cy="2255743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6D1EAE3-D3D1-4910-A597-C0316E89A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4352" y="5404860"/>
            <a:ext cx="161104" cy="12977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715319" y="5177145"/>
            <a:ext cx="259304" cy="227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1649" y="5101313"/>
            <a:ext cx="665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당뇨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0020403" y="5169109"/>
            <a:ext cx="259304" cy="2926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946733" y="5130602"/>
            <a:ext cx="665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정상</a:t>
            </a:r>
          </a:p>
        </p:txBody>
      </p:sp>
    </p:spTree>
    <p:extLst>
      <p:ext uri="{BB962C8B-B14F-4D97-AF65-F5344CB8AC3E}">
        <p14:creationId xmlns:p14="http://schemas.microsoft.com/office/powerpoint/2010/main" val="4102796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70D8A9-D40F-427E-AFA0-4F35BB4B950A}"/>
              </a:ext>
            </a:extLst>
          </p:cNvPr>
          <p:cNvSpPr/>
          <p:nvPr/>
        </p:nvSpPr>
        <p:spPr>
          <a:xfrm>
            <a:off x="1047184" y="1208820"/>
            <a:ext cx="10079525" cy="6177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b="1">
              <a:solidFill>
                <a:schemeClr val="tx1"/>
              </a:solidFill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506CB48-D489-4B24-9071-668C27E0E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61548"/>
              </p:ext>
            </p:extLst>
          </p:nvPr>
        </p:nvGraphicFramePr>
        <p:xfrm>
          <a:off x="631425" y="2258659"/>
          <a:ext cx="4886837" cy="10171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1485">
                  <a:extLst>
                    <a:ext uri="{9D8B030D-6E8A-4147-A177-3AD203B41FA5}">
                      <a16:colId xmlns:a16="http://schemas.microsoft.com/office/drawing/2014/main" val="900428896"/>
                    </a:ext>
                  </a:extLst>
                </a:gridCol>
                <a:gridCol w="1227007">
                  <a:extLst>
                    <a:ext uri="{9D8B030D-6E8A-4147-A177-3AD203B41FA5}">
                      <a16:colId xmlns:a16="http://schemas.microsoft.com/office/drawing/2014/main" val="3908398911"/>
                    </a:ext>
                  </a:extLst>
                </a:gridCol>
                <a:gridCol w="1608345">
                  <a:extLst>
                    <a:ext uri="{9D8B030D-6E8A-4147-A177-3AD203B41FA5}">
                      <a16:colId xmlns:a16="http://schemas.microsoft.com/office/drawing/2014/main" val="4141785122"/>
                    </a:ext>
                  </a:extLst>
                </a:gridCol>
              </a:tblGrid>
              <a:tr h="514679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solidFill>
                            <a:schemeClr val="tx1"/>
                          </a:solidFill>
                          <a:effectLst/>
                        </a:rPr>
                        <a:t>분석기법</a:t>
                      </a:r>
                      <a:endParaRPr lang="ko-KR" sz="15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9389" marR="3938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solidFill>
                            <a:schemeClr val="tx1"/>
                          </a:solidFill>
                          <a:effectLst/>
                        </a:rPr>
                        <a:t>정확도</a:t>
                      </a:r>
                      <a:endParaRPr lang="ko-KR" sz="15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9389" marR="3938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500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중요변수</a:t>
                      </a:r>
                      <a:endParaRPr lang="ko-KR" sz="15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9389" marR="3938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629610"/>
                  </a:ext>
                </a:extLst>
              </a:tr>
              <a:tr h="502425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kern="10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로지스틱 회귀분석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9389" marR="3938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kern="100" dirty="0">
                          <a:solidFill>
                            <a:schemeClr val="tx1"/>
                          </a:solidFill>
                          <a:effectLst/>
                        </a:rPr>
                        <a:t>0.933</a:t>
                      </a:r>
                      <a:endParaRPr lang="ko-KR" altLang="ko-KR" sz="15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9389" marR="3938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당뇨여부</a:t>
                      </a:r>
                      <a:r>
                        <a:rPr lang="en-US" altLang="ko-KR" sz="1500" b="1" kern="1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(0.87)</a:t>
                      </a:r>
                      <a:endParaRPr lang="ko-KR" altLang="ko-KR" sz="15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9389" marR="3938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295688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7D29D062-13E4-44B5-A21F-6E6281DEA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24" y="2037588"/>
            <a:ext cx="5438588" cy="396381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0985A-9B06-4014-BCCA-865400D40031}"/>
              </a:ext>
            </a:extLst>
          </p:cNvPr>
          <p:cNvSpPr/>
          <p:nvPr/>
        </p:nvSpPr>
        <p:spPr>
          <a:xfrm>
            <a:off x="10412599" y="2004901"/>
            <a:ext cx="869133" cy="38633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298" y="627278"/>
            <a:ext cx="11133354" cy="9525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629" y="13449"/>
            <a:ext cx="1068371" cy="7689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0B89F9-2F04-4C10-BE97-3D6DD7896B96}"/>
              </a:ext>
            </a:extLst>
          </p:cNvPr>
          <p:cNvSpPr/>
          <p:nvPr/>
        </p:nvSpPr>
        <p:spPr>
          <a:xfrm>
            <a:off x="0" y="13450"/>
            <a:ext cx="8922328" cy="58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04 </a:t>
            </a:r>
            <a:r>
              <a:rPr lang="ko-KR" altLang="en-US" sz="28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분석결과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2175" y="977987"/>
            <a:ext cx="1100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sz="2400" b="1"/>
              <a:t>5</a:t>
            </a:r>
            <a:r>
              <a:rPr lang="ko-KR" altLang="en-US" sz="2400" b="1"/>
              <a:t>대 주요 질병 </a:t>
            </a:r>
            <a:r>
              <a:rPr lang="ko-KR" altLang="en-US" sz="2400" b="1" dirty="0"/>
              <a:t>여부로 암 </a:t>
            </a:r>
            <a:r>
              <a:rPr lang="ko-KR" altLang="en-US" sz="2400" b="1"/>
              <a:t>여부 분류모델을 </a:t>
            </a:r>
            <a:r>
              <a:rPr lang="ko-KR" altLang="en-US" sz="2400" b="1" dirty="0"/>
              <a:t>생성하여 </a:t>
            </a:r>
            <a:r>
              <a:rPr lang="ko-KR" altLang="en-US" sz="2400" b="1" dirty="0">
                <a:solidFill>
                  <a:srgbClr val="0000FF"/>
                </a:solidFill>
              </a:rPr>
              <a:t>유병률 감소 기대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2175" y="3989637"/>
            <a:ext cx="5265338" cy="1765474"/>
          </a:xfrm>
          <a:prstGeom prst="rect">
            <a:avLst/>
          </a:prstGeom>
          <a:noFill/>
        </p:spPr>
        <p:txBody>
          <a:bodyPr wrap="square" tIns="36000" rIns="72000" bIns="36000" rtlCol="0">
            <a:spAutoFit/>
          </a:bodyPr>
          <a:lstStyle/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altLang="ko-KR">
                <a:latin typeface="+mn-ea"/>
              </a:rPr>
              <a:t>5</a:t>
            </a:r>
            <a:r>
              <a:rPr lang="ko-KR" altLang="en-US">
                <a:latin typeface="+mn-ea"/>
              </a:rPr>
              <a:t>대 주요 질병 </a:t>
            </a:r>
            <a:r>
              <a:rPr lang="ko-KR" altLang="en-US" dirty="0">
                <a:latin typeface="+mn-ea"/>
              </a:rPr>
              <a:t>유무를 통한 암 진단</a:t>
            </a:r>
            <a:endParaRPr lang="en-US" altLang="ko-KR" dirty="0">
              <a:latin typeface="+mn-ea"/>
            </a:endParaRP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분류모델들을 통해 암 진단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분류 모델 모두 높은 정확도를 보임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Arial" pitchFamily="34" charset="0"/>
              <a:buChar char="•"/>
            </a:pPr>
            <a:r>
              <a:rPr lang="ko-KR" altLang="en-US" sz="1400">
                <a:latin typeface="+mn-ea"/>
              </a:rPr>
              <a:t>분류될 확률을 나타내는 로지스틱 회귀분석 모델 생성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2017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맑은 고딕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맑은 고딕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맑은 고딕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맑은 고딕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맑은 고딕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맑은 고딕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3555</TotalTime>
  <Words>1383</Words>
  <Application>Microsoft Office PowerPoint</Application>
  <PresentationFormat>와이드스크린</PresentationFormat>
  <Paragraphs>197</Paragraphs>
  <Slides>15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Futura Std Book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에녹 김</dc:creator>
  <cp:lastModifiedBy>에녹 김</cp:lastModifiedBy>
  <cp:revision>348</cp:revision>
  <dcterms:created xsi:type="dcterms:W3CDTF">2019-05-03T11:51:46Z</dcterms:created>
  <dcterms:modified xsi:type="dcterms:W3CDTF">2019-05-24T04:59:47Z</dcterms:modified>
</cp:coreProperties>
</file>